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276" r:id="rId2"/>
    <p:sldId id="277" r:id="rId3"/>
    <p:sldId id="258" r:id="rId4"/>
    <p:sldId id="316" r:id="rId5"/>
    <p:sldId id="364" r:id="rId6"/>
    <p:sldId id="340" r:id="rId7"/>
    <p:sldId id="341" r:id="rId8"/>
    <p:sldId id="342" r:id="rId9"/>
    <p:sldId id="360" r:id="rId10"/>
    <p:sldId id="343" r:id="rId11"/>
    <p:sldId id="344" r:id="rId12"/>
    <p:sldId id="345" r:id="rId13"/>
    <p:sldId id="346" r:id="rId14"/>
    <p:sldId id="347" r:id="rId15"/>
    <p:sldId id="348" r:id="rId16"/>
    <p:sldId id="349" r:id="rId17"/>
    <p:sldId id="361" r:id="rId18"/>
    <p:sldId id="362" r:id="rId19"/>
    <p:sldId id="350" r:id="rId20"/>
    <p:sldId id="351" r:id="rId21"/>
    <p:sldId id="352" r:id="rId22"/>
    <p:sldId id="353" r:id="rId23"/>
    <p:sldId id="365" r:id="rId24"/>
    <p:sldId id="367" r:id="rId25"/>
    <p:sldId id="370" r:id="rId26"/>
    <p:sldId id="368" r:id="rId27"/>
    <p:sldId id="369" r:id="rId28"/>
    <p:sldId id="371" r:id="rId29"/>
    <p:sldId id="372" r:id="rId30"/>
    <p:sldId id="374" r:id="rId31"/>
    <p:sldId id="373" r:id="rId32"/>
    <p:sldId id="366" r:id="rId33"/>
    <p:sldId id="354" r:id="rId34"/>
    <p:sldId id="355" r:id="rId35"/>
    <p:sldId id="356" r:id="rId3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77329" autoAdjust="0"/>
  </p:normalViewPr>
  <p:slideViewPr>
    <p:cSldViewPr snapToGrid="0" snapToObjects="1">
      <p:cViewPr>
        <p:scale>
          <a:sx n="80" d="100"/>
          <a:sy n="80" d="100"/>
        </p:scale>
        <p:origin x="-594" y="-16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30BE721-189A-48AD-95F6-070AC1861B55}" type="datetimeFigureOut">
              <a:rPr lang="en-US"/>
              <a:pPr>
                <a:defRPr/>
              </a:pPr>
              <a:t>11/10/2014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088F57B-6717-4775-B66F-4AFB743CA85B}" type="slidenum">
              <a:rPr lang="en-US"/>
              <a:pPr>
                <a:defRPr/>
              </a:pPr>
              <a:t>‹#›</a:t>
            </a:fld>
            <a:endParaRPr lang="en-US"/>
          </a:p>
        </p:txBody>
      </p:sp>
    </p:spTree>
    <p:extLst>
      <p:ext uri="{BB962C8B-B14F-4D97-AF65-F5344CB8AC3E}">
        <p14:creationId xmlns:p14="http://schemas.microsoft.com/office/powerpoint/2010/main" val="3842704735"/>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PT"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2813447-856A-4230-9037-F2C08599E653}" type="slidenum">
              <a:rPr lang="en-US">
                <a:cs typeface="Arial" charset="0"/>
              </a:rPr>
              <a:pPr fontAlgn="base">
                <a:spcBef>
                  <a:spcPct val="0"/>
                </a:spcBef>
                <a:spcAft>
                  <a:spcPct val="0"/>
                </a:spcAft>
                <a:defRPr/>
              </a:pPr>
              <a:t>1</a:t>
            </a:fld>
            <a:endParaRPr lang="en-US">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dirty="0" smtClean="0"/>
              <a:t>В некоторых случаях следователю необходима</a:t>
            </a:r>
            <a:r>
              <a:rPr lang="ru-RU" baseline="0" dirty="0" smtClean="0"/>
              <a:t> более свежая информация, чем та информация, которая предоставлена по итогам обыска и выемки хранимых данных. Сбор компьютерных данных в </a:t>
            </a:r>
            <a:r>
              <a:rPr lang="ru-RU" i="1" baseline="0" dirty="0" smtClean="0"/>
              <a:t>реальном времени </a:t>
            </a:r>
            <a:r>
              <a:rPr lang="ru-RU" i="0" baseline="0" dirty="0" smtClean="0"/>
              <a:t>позволяет вести расследование в реальном времени, как это описано в статье 20 Будапештской конвенции. Такая интрузивная мера требует соответствующего законодательства, для того чтобы правоохранительные органы могли собирать и записывать с применением технических средств данные в реальном времени, а также полномочия обязывать поставщиков услуг собирать или записывать данные от своих потребителей в рамках своей обычной деятельности в реальном режиме времени</a:t>
            </a:r>
            <a:r>
              <a:rPr lang="en-US" dirty="0" smtClean="0"/>
              <a:t>.</a:t>
            </a:r>
            <a:endParaRPr lang="en-GB" dirty="0" smtClean="0"/>
          </a:p>
          <a:p>
            <a:pPr eaLnBrk="1" hangingPunct="1">
              <a:spcBef>
                <a:spcPct val="0"/>
              </a:spcBef>
            </a:pPr>
            <a:r>
              <a:rPr lang="ru-RU" dirty="0" smtClean="0"/>
              <a:t>Такого рода инструмент следствия может быть весьма важен, например, для установления источника коммуникаций с целью определения</a:t>
            </a:r>
            <a:r>
              <a:rPr lang="ru-RU" baseline="0" dirty="0" smtClean="0"/>
              <a:t> правонарушителя в реальном режиме времени</a:t>
            </a:r>
            <a:r>
              <a:rPr lang="en-US" dirty="0" smtClean="0"/>
              <a:t>.</a:t>
            </a:r>
            <a:endParaRPr lang="en-GB" dirty="0" smtClean="0"/>
          </a:p>
          <a:p>
            <a:pPr eaLnBrk="1" hangingPunct="1">
              <a:spcBef>
                <a:spcPct val="0"/>
              </a:spcBef>
            </a:pPr>
            <a:endParaRPr lang="en-US" dirty="0" smtClean="0"/>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880789-4BB1-4EBC-9F85-1D887610F494}" type="slidenum">
              <a:rPr lang="en-US">
                <a:cs typeface="Arial" charset="0"/>
              </a:rPr>
              <a:pPr fontAlgn="base">
                <a:spcBef>
                  <a:spcPct val="0"/>
                </a:spcBef>
                <a:spcAft>
                  <a:spcPct val="0"/>
                </a:spcAft>
                <a:defRPr/>
              </a:pPr>
              <a:t>20</a:t>
            </a:fld>
            <a:endParaRPr lang="en-US">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dirty="0" smtClean="0"/>
              <a:t>И в последней, но немаловажной</a:t>
            </a:r>
            <a:r>
              <a:rPr lang="ru-RU" baseline="0" dirty="0" smtClean="0"/>
              <a:t>, статье 21 описывается перехват данных о содержании. Помимо трафика данных, иногда правоохранительным органам необходимо знать о действительном содержании коммуникаций между подозреваемыми в совершении преступления. В некоторых странах уже есть положения о перехвате телефонных переговоров, однако не все эти положения позволяют властям перехватывать конкретно другие коммуникации, помимо телефонных</a:t>
            </a:r>
            <a:r>
              <a:rPr lang="en-US" dirty="0" smtClean="0"/>
              <a:t>.</a:t>
            </a:r>
            <a:endParaRPr lang="en-GB" dirty="0" smtClean="0"/>
          </a:p>
          <a:p>
            <a:pPr eaLnBrk="1" hangingPunct="1">
              <a:spcBef>
                <a:spcPct val="0"/>
              </a:spcBef>
            </a:pPr>
            <a:r>
              <a:rPr lang="ru-RU" dirty="0" smtClean="0"/>
              <a:t>Именно поэтому в статье 21 Будапештской</a:t>
            </a:r>
            <a:r>
              <a:rPr lang="ru-RU" baseline="0" dirty="0" smtClean="0"/>
              <a:t> конвенции включены положения, позволяющие следователям перехватывать и записывать потоки данных.</a:t>
            </a:r>
            <a:endParaRPr lang="en-GB" dirty="0" smtClean="0"/>
          </a:p>
          <a:p>
            <a:pPr eaLnBrk="1" hangingPunct="1">
              <a:spcBef>
                <a:spcPct val="0"/>
              </a:spcBef>
            </a:pPr>
            <a:r>
              <a:rPr lang="ru-RU" dirty="0" smtClean="0"/>
              <a:t>Помимо того, что это мощный инструмент следствия,</a:t>
            </a:r>
            <a:r>
              <a:rPr lang="ru-RU" baseline="0" dirty="0" smtClean="0"/>
              <a:t> перехват данных является также весьма интрузивной мерой и разрешается только в том случае, на основании Конвенции, если речь идет о тяжких преступлениях, которые предусмотрены национальным законодательством</a:t>
            </a:r>
            <a:r>
              <a:rPr lang="en-US" dirty="0" smtClean="0"/>
              <a:t>.</a:t>
            </a:r>
            <a:endParaRPr lang="en-GB" dirty="0" smtClean="0"/>
          </a:p>
          <a:p>
            <a:pPr eaLnBrk="1" hangingPunct="1">
              <a:spcBef>
                <a:spcPct val="0"/>
              </a:spcBef>
            </a:pPr>
            <a:endParaRPr lang="en-US" dirty="0" smtClean="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21</a:t>
            </a:fld>
            <a:endParaRPr lang="en-US">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Slide Image Placeholder 1"/>
          <p:cNvSpPr>
            <a:spLocks noGrp="1" noRot="1" noChangeAspect="1" noTextEdit="1"/>
          </p:cNvSpPr>
          <p:nvPr>
            <p:ph type="sldImg"/>
          </p:nvPr>
        </p:nvSpPr>
        <p:spPr bwMode="auto">
          <a:noFill/>
          <a:ln>
            <a:solidFill>
              <a:srgbClr val="000000"/>
            </a:solidFill>
            <a:miter lim="800000"/>
            <a:headEnd/>
            <a:tailEnd/>
          </a:ln>
        </p:spPr>
      </p:sp>
      <p:sp>
        <p:nvSpPr>
          <p:cNvPr id="144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dirty="0" smtClean="0"/>
          </a:p>
        </p:txBody>
      </p:sp>
      <p:sp>
        <p:nvSpPr>
          <p:cNvPr id="144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8C9903-7113-4620-9A12-B83EADD40D0E}" type="slidenum">
              <a:rPr lang="en-GB">
                <a:cs typeface="Arial" charset="0"/>
              </a:rPr>
              <a:pPr fontAlgn="base">
                <a:spcBef>
                  <a:spcPct val="0"/>
                </a:spcBef>
                <a:spcAft>
                  <a:spcPct val="0"/>
                </a:spcAft>
                <a:defRPr/>
              </a:pPr>
              <a:t>22</a:t>
            </a:fld>
            <a:endParaRPr lang="en-GB">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Slide Image Placeholder 1"/>
          <p:cNvSpPr>
            <a:spLocks noGrp="1" noRot="1" noChangeAspect="1" noTextEdit="1"/>
          </p:cNvSpPr>
          <p:nvPr>
            <p:ph type="sldImg"/>
          </p:nvPr>
        </p:nvSpPr>
        <p:spPr bwMode="auto">
          <a:noFill/>
          <a:ln>
            <a:solidFill>
              <a:srgbClr val="000000"/>
            </a:solidFill>
            <a:miter lim="800000"/>
            <a:headEnd/>
            <a:tailEnd/>
          </a:ln>
        </p:spPr>
      </p:sp>
      <p:sp>
        <p:nvSpPr>
          <p:cNvPr id="156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PT" smtClean="0"/>
          </a:p>
        </p:txBody>
      </p:sp>
      <p:sp>
        <p:nvSpPr>
          <p:cNvPr id="25603"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9EAD6861-7252-4740-9F43-D0F7CF2018B1}" type="slidenum">
              <a:rPr lang="en-US" sz="1200">
                <a:latin typeface="+mn-lt"/>
              </a:rPr>
              <a:pPr algn="r">
                <a:defRPr/>
              </a:pPr>
              <a:t>24</a:t>
            </a:fld>
            <a:endParaRPr lang="en-US" sz="1200">
              <a:latin typeface="+mn-lt"/>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71682"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GB">
              <a:latin typeface="Calibri"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71682"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GB">
              <a:latin typeface="Calibri"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71682"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GB">
              <a:latin typeface="Calibri"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71682"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GB">
              <a:latin typeface="Calibri"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71682"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GB">
              <a:latin typeface="Calibri"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71682"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GB">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PT" smtClean="0"/>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906B95-5B9F-4F40-B1E2-7C662F517EA3}" type="slidenum">
              <a:rPr lang="en-US">
                <a:cs typeface="Arial" charset="0"/>
              </a:rPr>
              <a:pPr fontAlgn="base">
                <a:spcBef>
                  <a:spcPct val="0"/>
                </a:spcBef>
                <a:spcAft>
                  <a:spcPct val="0"/>
                </a:spcAft>
                <a:defRPr/>
              </a:pPr>
              <a:t>2</a:t>
            </a:fld>
            <a:endParaRPr lang="en-US">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71682"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GB">
              <a:latin typeface="Calibri"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bwMode="auto">
          <a:noFill/>
          <a:ln>
            <a:solidFill>
              <a:srgbClr val="000000"/>
            </a:solidFill>
            <a:miter lim="800000"/>
            <a:headEnd/>
            <a:tailEnd/>
          </a:ln>
        </p:spPr>
      </p:sp>
      <p:sp>
        <p:nvSpPr>
          <p:cNvPr id="154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148483"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56EE1F51-062D-4457-AAB3-E11F5903BD88}" type="slidenum">
              <a:rPr lang="en-GB" sz="1200">
                <a:latin typeface="+mn-lt"/>
              </a:rPr>
              <a:pPr algn="r">
                <a:defRPr/>
              </a:pPr>
              <a:t>32</a:t>
            </a:fld>
            <a:endParaRPr lang="en-GB" sz="1200">
              <a:latin typeface="+mn-lt"/>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Slide Image Placeholder 1"/>
          <p:cNvSpPr>
            <a:spLocks noGrp="1" noRot="1" noChangeAspect="1" noTextEdit="1"/>
          </p:cNvSpPr>
          <p:nvPr>
            <p:ph type="sldImg"/>
          </p:nvPr>
        </p:nvSpPr>
        <p:spPr bwMode="auto">
          <a:noFill/>
          <a:ln>
            <a:solidFill>
              <a:srgbClr val="000000"/>
            </a:solidFill>
            <a:miter lim="800000"/>
            <a:headEnd/>
            <a:tailEnd/>
          </a:ln>
        </p:spPr>
      </p:sp>
      <p:sp>
        <p:nvSpPr>
          <p:cNvPr id="1484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148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228875-48AB-4064-881C-57EB98FFB372}" type="slidenum">
              <a:rPr lang="en-GB">
                <a:cs typeface="Arial" charset="0"/>
              </a:rPr>
              <a:pPr fontAlgn="base">
                <a:spcBef>
                  <a:spcPct val="0"/>
                </a:spcBef>
                <a:spcAft>
                  <a:spcPct val="0"/>
                </a:spcAft>
                <a:defRPr/>
              </a:pPr>
              <a:t>35</a:t>
            </a:fld>
            <a:endParaRPr lang="en-GB">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F5FE1D5-F471-4C03-BE67-DC8136D58668}" type="slidenum">
              <a:rPr lang="en-GB">
                <a:cs typeface="Arial" charset="0"/>
              </a:rPr>
              <a:pPr fontAlgn="base">
                <a:spcBef>
                  <a:spcPct val="0"/>
                </a:spcBef>
                <a:spcAft>
                  <a:spcPct val="0"/>
                </a:spcAft>
                <a:defRPr/>
              </a:pPr>
              <a:t>3</a:t>
            </a:fld>
            <a:endParaRPr lang="en-GB">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215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4BF2BA1-D7B6-438D-9DE4-F59F16A815D9}" type="slidenum">
              <a:rPr lang="en-GB">
                <a:cs typeface="Arial" charset="0"/>
              </a:rPr>
              <a:pPr fontAlgn="base">
                <a:spcBef>
                  <a:spcPct val="0"/>
                </a:spcBef>
                <a:spcAft>
                  <a:spcPct val="0"/>
                </a:spcAft>
                <a:defRPr/>
              </a:pPr>
              <a:t>4</a:t>
            </a:fld>
            <a:endParaRPr lang="en-GB">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dirty="0" smtClean="0"/>
              <a:t>Большинство положений процессуальной</a:t>
            </a:r>
            <a:r>
              <a:rPr lang="ru-RU" baseline="0" dirty="0" smtClean="0"/>
              <a:t> части Будапештской конвенции содержатся в статье 14, в которой описывается сфера применения процессуальных норм. В соответствии с ними Конвенция применима, очевидно, когда расследуемые преступления относятся к преступлениям, перечисленным в Конвенции, но это также включает и два чрезвычайно расширительных толкования: во-первых, процессуальные нормы могут быть использованы при расследовании любого преступления, если оно совершено при помощи компьютерной системы; во-вторых, эти нормы могут быть также применимы к сбору доказательств по любому расследованию, если доказательства по делу хранятся в любой форме цифровой записи: это означает, что почти все преступления потенциально подпадают под процессуальные нормы Конвенции о киберпреступности</a:t>
            </a:r>
            <a:r>
              <a:rPr lang="en-GB" dirty="0" smtClean="0"/>
              <a:t>.</a:t>
            </a:r>
          </a:p>
          <a:p>
            <a:pPr eaLnBrk="1" hangingPunct="1">
              <a:spcBef>
                <a:spcPct val="0"/>
              </a:spcBef>
            </a:pPr>
            <a:endParaRPr lang="en-US" dirty="0" smtClean="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6</a:t>
            </a:fld>
            <a:endParaRPr lang="en-US">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eaLnBrk="1" fontAlgn="auto" hangingPunct="1">
              <a:spcBef>
                <a:spcPts val="0"/>
              </a:spcBef>
              <a:spcAft>
                <a:spcPts val="0"/>
              </a:spcAft>
              <a:defRPr/>
            </a:pPr>
            <a:r>
              <a:rPr lang="ru-RU" dirty="0" smtClean="0"/>
              <a:t>В статьях 16 и 17 описывается оперативное обеспечение сохранности компьютерных данных и оперативное обеспечение сохранности и раскрытия данных. Оба положения</a:t>
            </a:r>
            <a:r>
              <a:rPr lang="ru-RU" baseline="0" dirty="0" smtClean="0"/>
              <a:t> носят весьма инновационный и чрезвычайно важный характер</a:t>
            </a:r>
            <a:r>
              <a:rPr lang="en-GB" dirty="0" smtClean="0"/>
              <a:t>. </a:t>
            </a:r>
          </a:p>
          <a:p>
            <a:pPr eaLnBrk="1" fontAlgn="auto" hangingPunct="1">
              <a:spcBef>
                <a:spcPts val="0"/>
              </a:spcBef>
              <a:spcAft>
                <a:spcPts val="0"/>
              </a:spcAft>
              <a:defRPr/>
            </a:pPr>
            <a:r>
              <a:rPr lang="ru-RU" dirty="0" smtClean="0"/>
              <a:t>Традиционные улики остаются на месте</a:t>
            </a:r>
            <a:r>
              <a:rPr lang="ru-RU" baseline="0" dirty="0" smtClean="0"/>
              <a:t> преступления возможно в течение длительного времени, однако цифровые данные – электронные доказательства – если они утрачены или уничтожены – трудно восстановить. Поток данных, например, весьма полезен для выявления того, кто совершил преступление. Однако такой тип информации не всегда доступен, если нет законодательства о сохранении данных. Вне Европы большинство стран не имеют такого законодательства. Таким образом, трафик данных может быть получен только тогда, когда есть правовой инструмент, позволяющий сотрудникам правоохранительных органов сохранять такую быстро исчезающую информацию</a:t>
            </a:r>
            <a:r>
              <a:rPr lang="en-US" dirty="0" smtClean="0"/>
              <a:t>.</a:t>
            </a:r>
          </a:p>
          <a:p>
            <a:pPr eaLnBrk="1" fontAlgn="auto" hangingPunct="1">
              <a:spcBef>
                <a:spcPts val="0"/>
              </a:spcBef>
              <a:spcAft>
                <a:spcPts val="0"/>
              </a:spcAft>
              <a:defRPr/>
            </a:pPr>
            <a:r>
              <a:rPr lang="ru-RU" dirty="0" smtClean="0"/>
              <a:t>Сосуществование этих двух положений требует</a:t>
            </a:r>
            <a:r>
              <a:rPr lang="ru-RU" baseline="0" dirty="0" smtClean="0"/>
              <a:t> разъяснения, поскольку они разные</a:t>
            </a:r>
            <a:r>
              <a:rPr lang="en-GB" dirty="0" smtClean="0"/>
              <a:t>. </a:t>
            </a:r>
          </a:p>
          <a:p>
            <a:pPr eaLnBrk="1" fontAlgn="auto" hangingPunct="1">
              <a:spcBef>
                <a:spcPts val="0"/>
              </a:spcBef>
              <a:spcAft>
                <a:spcPts val="0"/>
              </a:spcAft>
              <a:defRPr/>
            </a:pPr>
            <a:r>
              <a:rPr lang="ru-RU" dirty="0" smtClean="0"/>
              <a:t>Что касается трафика</a:t>
            </a:r>
            <a:r>
              <a:rPr lang="ru-RU" baseline="0" dirty="0" smtClean="0"/>
              <a:t> данных – именно этого трафика – то есть и положение, которое позволяет оперативно раскрывать данные, а не только сохранять и хранить. Что касается содержания данных, то это неприменимо: ссылаясь на это, разрешается лишь предусматривать обязательства о сохранении данных – а не раскрытии – до должного указания, которое дает компетентный орган. Это ограничение не применяется к трафику данных, который менее чувствительный, чем другие данные. Эти нормы, разумеется, должны рассматриваться в рамках национальных норм тайны коммуникаций и Стороны в Конвенции могут идти дальше, чем предусмотренные здесь минимальные уровни</a:t>
            </a:r>
            <a:r>
              <a:rPr lang="en-GB" dirty="0" smtClean="0"/>
              <a:t>. </a:t>
            </a:r>
          </a:p>
          <a:p>
            <a:pPr eaLnBrk="1" fontAlgn="auto" hangingPunct="1">
              <a:spcBef>
                <a:spcPts val="0"/>
              </a:spcBef>
              <a:spcAft>
                <a:spcPts val="0"/>
              </a:spcAft>
              <a:defRPr/>
            </a:pPr>
            <a:r>
              <a:rPr lang="ru-RU" dirty="0" smtClean="0"/>
              <a:t>В практическом</a:t>
            </a:r>
            <a:r>
              <a:rPr lang="ru-RU" baseline="0" dirty="0" smtClean="0"/>
              <a:t> плане эти инструменты весьма полезны в делах (на самом деле, по большинству из них), в которых в коммуникациях участвует более чем один провайдер услуг – при этом каждый из них обязан раскрывать необходимую информацию для определения путей передачи данных</a:t>
            </a:r>
            <a:r>
              <a:rPr lang="en-US" dirty="0" smtClean="0"/>
              <a:t>.</a:t>
            </a:r>
            <a:endParaRPr lang="en-GB" dirty="0" smtClean="0"/>
          </a:p>
          <a:p>
            <a:pPr eaLnBrk="1" fontAlgn="auto" hangingPunct="1">
              <a:spcBef>
                <a:spcPts val="0"/>
              </a:spcBef>
              <a:spcAft>
                <a:spcPts val="0"/>
              </a:spcAft>
              <a:defRPr/>
            </a:pPr>
            <a:endParaRPr lang="en-GB" dirty="0" smtClean="0"/>
          </a:p>
          <a:p>
            <a:pPr eaLnBrk="1" fontAlgn="auto" hangingPunct="1">
              <a:spcBef>
                <a:spcPts val="0"/>
              </a:spcBef>
              <a:spcAft>
                <a:spcPts val="0"/>
              </a:spcAft>
              <a:defRPr/>
            </a:pPr>
            <a:endParaRPr lang="en-US" dirty="0"/>
          </a:p>
        </p:txBody>
      </p:sp>
      <p:sp>
        <p:nvSpPr>
          <p:cNvPr id="1228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0B97988-1453-42B7-B56E-6A5FC8012392}" type="slidenum">
              <a:rPr lang="en-US">
                <a:cs typeface="Arial" charset="0"/>
              </a:rPr>
              <a:pPr fontAlgn="base">
                <a:spcBef>
                  <a:spcPct val="0"/>
                </a:spcBef>
                <a:spcAft>
                  <a:spcPct val="0"/>
                </a:spcAft>
                <a:defRPr/>
              </a:pPr>
              <a:t>7</a:t>
            </a:fld>
            <a:endParaRPr lang="en-US">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a:bodyPr>
          <a:lstStyle/>
          <a:p>
            <a:pPr eaLnBrk="1" fontAlgn="auto" hangingPunct="1">
              <a:spcBef>
                <a:spcPts val="0"/>
              </a:spcBef>
              <a:spcAft>
                <a:spcPts val="0"/>
              </a:spcAft>
              <a:defRPr/>
            </a:pPr>
            <a:r>
              <a:rPr lang="ru-RU" dirty="0" smtClean="0"/>
              <a:t>Положения статьи 18 также весьма интересны.</a:t>
            </a:r>
            <a:r>
              <a:rPr lang="ru-RU" baseline="0" dirty="0" smtClean="0"/>
              <a:t> Согласно им, каждая Сторона должна принимать законодательные меры для того, чтобы у ее правоохранительных органов была возможность давать «распоряжения о предъявлении». Такой судебный приказ должен приниматься правоохранительными органами в отношении граждан и Интернет-провайдеров, давая им распоряжение предоставить компетентным органам власти данные, хранящиеся в компьютерной системе, под их ответственность, или предоставить данные подписчиков</a:t>
            </a:r>
            <a:r>
              <a:rPr lang="en-GB" dirty="0" smtClean="0"/>
              <a:t>.</a:t>
            </a:r>
          </a:p>
          <a:p>
            <a:pPr eaLnBrk="1" fontAlgn="auto" hangingPunct="1">
              <a:spcBef>
                <a:spcPts val="0"/>
              </a:spcBef>
              <a:spcAft>
                <a:spcPts val="0"/>
              </a:spcAft>
              <a:defRPr/>
            </a:pPr>
            <a:r>
              <a:rPr lang="en-GB" dirty="0" smtClean="0"/>
              <a:t> </a:t>
            </a:r>
          </a:p>
          <a:p>
            <a:pPr eaLnBrk="1" fontAlgn="auto" hangingPunct="1">
              <a:spcBef>
                <a:spcPts val="0"/>
              </a:spcBef>
              <a:spcAft>
                <a:spcPts val="0"/>
              </a:spcAft>
              <a:defRPr/>
            </a:pPr>
            <a:r>
              <a:rPr lang="ru-RU" dirty="0" smtClean="0"/>
              <a:t>В соответствии с Конвенцией, распоряжение</a:t>
            </a:r>
            <a:r>
              <a:rPr lang="ru-RU" baseline="0" dirty="0" smtClean="0"/>
              <a:t> о предъявлении должно содержать уточнение в отношении характера и объемов требуемых данных: ясно, что данные, требуемые для расследования, должны быть предварительно определены; исходя из этого, запрещен «свободный поиск». Задача этого юридического ограничения состоит в том, чтобы предупредить злоупотребление этими новыми следственными полномочиями со стороны правоохранительных органов. В реальном мире обыск или изъятие предметов и документов направлены обычно лишь на те предметы или документы, которые напрямую связаны с данным следственным делом. В цифровом мире, если разрешить такую норму, как полное разрешение доступа ко всей информации, которая находится на носителе, то это позволит получить доступ ко всем типам информации, хранимым на компьютере, которая часто не связана с расследуемым преступлением и (например, в случае обмена электронной почтой) связана также и с третьими сторонами</a:t>
            </a:r>
            <a:r>
              <a:rPr lang="en-GB" dirty="0" smtClean="0"/>
              <a:t>. </a:t>
            </a:r>
          </a:p>
          <a:p>
            <a:pPr eaLnBrk="1" fontAlgn="auto" hangingPunct="1">
              <a:spcBef>
                <a:spcPts val="0"/>
              </a:spcBef>
              <a:spcAft>
                <a:spcPts val="0"/>
              </a:spcAft>
              <a:defRPr/>
            </a:pPr>
            <a:r>
              <a:rPr lang="en-GB" dirty="0" smtClean="0"/>
              <a:t> </a:t>
            </a:r>
          </a:p>
          <a:p>
            <a:pPr eaLnBrk="1" fontAlgn="auto" hangingPunct="1">
              <a:spcBef>
                <a:spcPts val="0"/>
              </a:spcBef>
              <a:spcAft>
                <a:spcPts val="0"/>
              </a:spcAft>
              <a:defRPr/>
            </a:pPr>
            <a:r>
              <a:rPr lang="ru-RU" dirty="0" smtClean="0"/>
              <a:t>Как уже говорилось,</a:t>
            </a:r>
            <a:r>
              <a:rPr lang="ru-RU" baseline="0" dirty="0" smtClean="0"/>
              <a:t> статья 16 может создать обязательство для Интернет-провайдера сохранять данные. Данные о трафике можно быстро раскрыть и передать правоохранительным органам. Однако было сказано, что данное положение статьи 17 разрешает лишь раскрывать сам трафик данных</a:t>
            </a:r>
            <a:r>
              <a:rPr lang="en-GB" dirty="0" smtClean="0"/>
              <a:t>.</a:t>
            </a:r>
          </a:p>
          <a:p>
            <a:pPr eaLnBrk="1" fontAlgn="auto" hangingPunct="1">
              <a:spcBef>
                <a:spcPts val="0"/>
              </a:spcBef>
              <a:spcAft>
                <a:spcPts val="0"/>
              </a:spcAft>
              <a:defRPr/>
            </a:pPr>
            <a:r>
              <a:rPr lang="ru-RU" dirty="0" smtClean="0"/>
              <a:t>Статья 18, со своей</a:t>
            </a:r>
            <a:r>
              <a:rPr lang="ru-RU" baseline="0" dirty="0" smtClean="0"/>
              <a:t> стороны, предоставляет властям полномочия раскрывать любой другой тип информации, хранимой на цифровом устройстве, на основании или без распоряжения о предъявлении, учитывая статью 16</a:t>
            </a:r>
            <a:r>
              <a:rPr lang="en-US" dirty="0" smtClean="0"/>
              <a:t>. </a:t>
            </a:r>
            <a:endParaRPr lang="en-GB" dirty="0" smtClean="0"/>
          </a:p>
          <a:p>
            <a:pPr eaLnBrk="1" fontAlgn="auto" hangingPunct="1">
              <a:spcBef>
                <a:spcPts val="0"/>
              </a:spcBef>
              <a:spcAft>
                <a:spcPts val="0"/>
              </a:spcAft>
              <a:defRPr/>
            </a:pPr>
            <a:endParaRPr lang="en-US" dirty="0"/>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11</a:t>
            </a:fld>
            <a:endParaRPr lang="en-US">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Slide Image Placeholder 1"/>
          <p:cNvSpPr>
            <a:spLocks noGrp="1" noRot="1" noChangeAspect="1"/>
          </p:cNvSpPr>
          <p:nvPr>
            <p:ph type="sldImg"/>
          </p:nvPr>
        </p:nvSpPr>
        <p:spPr bwMode="auto">
          <a:noFill/>
          <a:ln>
            <a:solidFill>
              <a:srgbClr val="000000"/>
            </a:solidFill>
            <a:miter lim="800000"/>
            <a:headEnd/>
            <a:tailEnd/>
          </a:ln>
        </p:spPr>
      </p:sp>
      <p:sp>
        <p:nvSpPr>
          <p:cNvPr id="1320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dirty="0" smtClean="0"/>
              <a:t>Обыск и выемка</a:t>
            </a:r>
            <a:r>
              <a:rPr lang="ru-RU" baseline="0" dirty="0" smtClean="0"/>
              <a:t> описываются в статье 19 Будапештской конвенции</a:t>
            </a:r>
            <a:r>
              <a:rPr lang="en-GB" dirty="0" smtClean="0"/>
              <a:t>. </a:t>
            </a:r>
          </a:p>
          <a:p>
            <a:pPr eaLnBrk="1" hangingPunct="1">
              <a:spcBef>
                <a:spcPct val="0"/>
              </a:spcBef>
            </a:pPr>
            <a:r>
              <a:rPr lang="ru-RU" dirty="0" smtClean="0"/>
              <a:t>Большинство национальных процессуальных норм включают общее</a:t>
            </a:r>
            <a:r>
              <a:rPr lang="ru-RU" baseline="0" dirty="0" smtClean="0"/>
              <a:t> регулирование обыска и выемки, но не все они содержат конкретные нормы, регулирующие обыск компьютеров и выемку компьютерных данных. Многие юрисдикции могут ограничиться традиционными положениями об обысках и выемке. При этом существующая реальность свидетельствует о том, что цифровые расследования сталкиваются с вызовами, которые раньше не были известны, например, в силу того, что компьютерные системы связаны друг с другом</a:t>
            </a:r>
            <a:r>
              <a:rPr lang="en-GB" dirty="0" smtClean="0"/>
              <a:t>.</a:t>
            </a:r>
          </a:p>
          <a:p>
            <a:pPr eaLnBrk="1" hangingPunct="1">
              <a:spcBef>
                <a:spcPct val="0"/>
              </a:spcBef>
            </a:pPr>
            <a:r>
              <a:rPr lang="ru-RU" dirty="0" smtClean="0"/>
              <a:t>С</a:t>
            </a:r>
            <a:r>
              <a:rPr lang="ru-RU" baseline="0" dirty="0" smtClean="0"/>
              <a:t> учетом </a:t>
            </a:r>
            <a:r>
              <a:rPr lang="ru-RU" dirty="0" smtClean="0"/>
              <a:t>этих новых вопросов,</a:t>
            </a:r>
            <a:r>
              <a:rPr lang="ru-RU" baseline="0" dirty="0" smtClean="0"/>
              <a:t> в Будапештской конвенции предусматриваются конкретные нормы для обыска и выемки в цифровом мире. Например, в пункте 2 статьи 19 содержится конкретная норма, связанная с гипотетическим расширением обыска, когда во время обыска компьютерной системы следователи приходят к выводу, что необходимо распространить этот обыск на другую компьютерную систему. В соответствии с Конвенцией, когда компетентный орган законным образом получает доступ к конкретной компьютерной системе или ее части, и когда во время анализа этой системы возникает обоснованное предположение о том, что искомые данные хранятся в другой компьютерной системе на территории страны, то данный компетентный орган может «оперативно» распространить производимый обыск на эту другую систему</a:t>
            </a:r>
            <a:r>
              <a:rPr lang="en-GB" dirty="0" smtClean="0"/>
              <a:t>.</a:t>
            </a:r>
          </a:p>
          <a:p>
            <a:pPr eaLnBrk="1" hangingPunct="1">
              <a:spcBef>
                <a:spcPct val="0"/>
              </a:spcBef>
            </a:pPr>
            <a:r>
              <a:rPr lang="ru-RU" dirty="0" smtClean="0"/>
              <a:t>Конкретно</a:t>
            </a:r>
            <a:r>
              <a:rPr lang="ru-RU" baseline="0" dirty="0" smtClean="0"/>
              <a:t> в отношении выемки существуют некоторые конкретные темы, которые необходимо выделить, ибо они типичны для новой цифровой среды: различные возможности физической выемки компьютерных данных</a:t>
            </a:r>
            <a:r>
              <a:rPr lang="en-GB" dirty="0" smtClean="0"/>
              <a:t>. </a:t>
            </a:r>
          </a:p>
          <a:p>
            <a:pPr eaLnBrk="1" hangingPunct="1">
              <a:spcBef>
                <a:spcPct val="0"/>
              </a:spcBef>
            </a:pPr>
            <a:r>
              <a:rPr lang="ru-RU" dirty="0" smtClean="0"/>
              <a:t>Поскольку в большинстве законодательных норм предусматриваются конкретные нормы выемки в физическом мире, в них нет отдельного регулирования новых и более эффективных способов,</a:t>
            </a:r>
            <a:r>
              <a:rPr lang="ru-RU" baseline="0" dirty="0" smtClean="0"/>
              <a:t> имеющихся для выемки компьютерных данных</a:t>
            </a:r>
            <a:r>
              <a:rPr lang="en-GB" dirty="0" smtClean="0"/>
              <a:t>.</a:t>
            </a:r>
          </a:p>
          <a:p>
            <a:pPr eaLnBrk="1" hangingPunct="1">
              <a:spcBef>
                <a:spcPct val="0"/>
              </a:spcBef>
            </a:pPr>
            <a:endParaRPr lang="en-GB" dirty="0" smtClean="0"/>
          </a:p>
          <a:p>
            <a:pPr eaLnBrk="1" hangingPunct="1">
              <a:spcBef>
                <a:spcPct val="0"/>
              </a:spcBef>
            </a:pPr>
            <a:endParaRPr lang="en-US" dirty="0" smtClean="0"/>
          </a:p>
        </p:txBody>
      </p:sp>
      <p:sp>
        <p:nvSpPr>
          <p:cNvPr id="13209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9095B1A-1E52-4987-874F-90586C909B36}" type="slidenum">
              <a:rPr lang="en-US">
                <a:cs typeface="Arial" charset="0"/>
              </a:rPr>
              <a:pPr fontAlgn="base">
                <a:spcBef>
                  <a:spcPct val="0"/>
                </a:spcBef>
                <a:spcAft>
                  <a:spcPct val="0"/>
                </a:spcAft>
                <a:defRPr/>
              </a:pPr>
              <a:t>14</a:t>
            </a:fld>
            <a:endParaRPr lang="en-US">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Slide Image Placeholder 1"/>
          <p:cNvSpPr>
            <a:spLocks noGrp="1" noRot="1" noChangeAspect="1"/>
          </p:cNvSpPr>
          <p:nvPr>
            <p:ph type="sldImg"/>
          </p:nvPr>
        </p:nvSpPr>
        <p:spPr bwMode="auto">
          <a:noFill/>
          <a:ln>
            <a:solidFill>
              <a:srgbClr val="000000"/>
            </a:solidFill>
            <a:miter lim="800000"/>
            <a:headEnd/>
            <a:tailEnd/>
          </a:ln>
        </p:spPr>
      </p:sp>
      <p:sp>
        <p:nvSpPr>
          <p:cNvPr id="1341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ru-RU" dirty="0" smtClean="0"/>
              <a:t>В частности, Будапештская конвенция требует, чтобы</a:t>
            </a:r>
            <a:r>
              <a:rPr lang="ru-RU" baseline="0" dirty="0" smtClean="0"/>
              <a:t> подписавшие ее государства принимали соответствующее законодательство, которое позволяет в процессе законной выемки компьютерных данных</a:t>
            </a:r>
            <a:r>
              <a:rPr lang="en-US" dirty="0" smtClean="0"/>
              <a:t>:</a:t>
            </a:r>
            <a:endParaRPr lang="en-GB" dirty="0" smtClean="0"/>
          </a:p>
          <a:p>
            <a:pPr eaLnBrk="1" hangingPunct="1">
              <a:spcBef>
                <a:spcPct val="0"/>
              </a:spcBef>
            </a:pPr>
            <a:r>
              <a:rPr lang="en-US" dirty="0" smtClean="0"/>
              <a:t>a) </a:t>
            </a:r>
            <a:r>
              <a:rPr lang="ru-RU" dirty="0" smtClean="0"/>
              <a:t>физически</a:t>
            </a:r>
            <a:r>
              <a:rPr lang="ru-RU" baseline="0" dirty="0" smtClean="0"/>
              <a:t> производить выемку компьютерной системы</a:t>
            </a:r>
            <a:r>
              <a:rPr lang="en-US" dirty="0" smtClean="0"/>
              <a:t>,</a:t>
            </a:r>
            <a:endParaRPr lang="en-GB" dirty="0" smtClean="0"/>
          </a:p>
          <a:p>
            <a:pPr eaLnBrk="1" hangingPunct="1">
              <a:spcBef>
                <a:spcPct val="0"/>
              </a:spcBef>
            </a:pPr>
            <a:r>
              <a:rPr lang="en-US" dirty="0" smtClean="0"/>
              <a:t>b) </a:t>
            </a:r>
            <a:r>
              <a:rPr lang="ru-RU" dirty="0" smtClean="0"/>
              <a:t>изготавливать и оставлять у себя копии</a:t>
            </a:r>
            <a:r>
              <a:rPr lang="ru-RU" baseline="0" dirty="0" smtClean="0"/>
              <a:t> компьютерных данных (что важно в том случае, когда данные хранятся на главном сервере, откуда физическая выемка невозможна, а также когда физическая выемка значительно нарушит права других лиц, которые имеют доступ к данному компьютеру – например, к большому серверу компании</a:t>
            </a:r>
            <a:r>
              <a:rPr lang="en-US" dirty="0" smtClean="0"/>
              <a:t>)</a:t>
            </a:r>
            <a:r>
              <a:rPr lang="ru-RU" dirty="0" smtClean="0"/>
              <a:t>,</a:t>
            </a:r>
            <a:endParaRPr lang="en-GB" dirty="0" smtClean="0"/>
          </a:p>
          <a:p>
            <a:pPr eaLnBrk="1" hangingPunct="1">
              <a:spcBef>
                <a:spcPct val="0"/>
              </a:spcBef>
            </a:pPr>
            <a:r>
              <a:rPr lang="en-US" dirty="0" smtClean="0"/>
              <a:t>c) </a:t>
            </a:r>
            <a:r>
              <a:rPr lang="ru-RU" dirty="0" smtClean="0"/>
              <a:t>обеспечивать целостность относящихся к делу хранимых компьютерных данных и, наконец,</a:t>
            </a:r>
            <a:endParaRPr lang="en-GB" dirty="0" smtClean="0"/>
          </a:p>
          <a:p>
            <a:pPr eaLnBrk="1" hangingPunct="1">
              <a:spcBef>
                <a:spcPct val="0"/>
              </a:spcBef>
            </a:pPr>
            <a:r>
              <a:rPr lang="en-US" dirty="0" smtClean="0"/>
              <a:t>d) </a:t>
            </a:r>
            <a:r>
              <a:rPr lang="ru-RU" dirty="0" smtClean="0"/>
              <a:t>делать недоступными компьютерные</a:t>
            </a:r>
            <a:r>
              <a:rPr lang="ru-RU" baseline="0" dirty="0" smtClean="0"/>
              <a:t> данные или изымать их из компьютерной системы, доступ в которую был получен</a:t>
            </a:r>
            <a:r>
              <a:rPr lang="en-US" dirty="0" smtClean="0"/>
              <a:t>.</a:t>
            </a:r>
            <a:endParaRPr lang="en-GB" dirty="0" smtClean="0"/>
          </a:p>
          <a:p>
            <a:pPr eaLnBrk="1" hangingPunct="1">
              <a:spcBef>
                <a:spcPct val="0"/>
              </a:spcBef>
            </a:pPr>
            <a:r>
              <a:rPr lang="ru-RU" dirty="0" smtClean="0"/>
              <a:t>Последнее положение актуально, например, в тех случаях, когда физическая выемка невозможна,</a:t>
            </a:r>
            <a:r>
              <a:rPr lang="ru-RU" baseline="0" dirty="0" smtClean="0"/>
              <a:t> однако может быть нанесен реальный ущерб, если третья сторона получает доступ к этим данным</a:t>
            </a:r>
            <a:r>
              <a:rPr lang="en-US" dirty="0" smtClean="0"/>
              <a:t>.  </a:t>
            </a:r>
            <a:endParaRPr lang="en-GB" dirty="0" smtClean="0"/>
          </a:p>
          <a:p>
            <a:pPr eaLnBrk="1" hangingPunct="1">
              <a:spcBef>
                <a:spcPct val="0"/>
              </a:spcBef>
            </a:pPr>
            <a:r>
              <a:rPr lang="ru-RU" dirty="0" smtClean="0"/>
              <a:t>За исключением простой выемки данных самих по себе и первоначальной регистрации, все эти процессуальные возможности являются конкретными мерами из цифровой среды</a:t>
            </a:r>
            <a:r>
              <a:rPr lang="en-GB" dirty="0" smtClean="0"/>
              <a:t>.</a:t>
            </a:r>
          </a:p>
          <a:p>
            <a:pPr eaLnBrk="1" hangingPunct="1">
              <a:spcBef>
                <a:spcPct val="0"/>
              </a:spcBef>
            </a:pPr>
            <a:endParaRPr lang="en-US" dirty="0" smtClean="0"/>
          </a:p>
        </p:txBody>
      </p:sp>
      <p:sp>
        <p:nvSpPr>
          <p:cNvPr id="13414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AF44E83-107F-4493-AE56-8385237E423A}" type="slidenum">
              <a:rPr lang="en-US">
                <a:cs typeface="Arial" charset="0"/>
              </a:rPr>
              <a:pPr fontAlgn="base">
                <a:spcBef>
                  <a:spcPct val="0"/>
                </a:spcBef>
                <a:spcAft>
                  <a:spcPct val="0"/>
                </a:spcAft>
                <a:defRPr/>
              </a:pPr>
              <a:t>15</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4ECFD83C-0AD7-4CC9-9C22-2910E68E9F86}" type="datetimeFigureOut">
              <a:rPr lang="en-US"/>
              <a:pPr>
                <a:defRPr/>
              </a:pPr>
              <a:t>11/10/2014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008DCB6-0A76-46F1-B381-FCB2C1A50EF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F581272-FE5F-48E0-A62B-83C497FE3D76}" type="datetimeFigureOut">
              <a:rPr lang="en-US"/>
              <a:pPr>
                <a:defRPr/>
              </a:pPr>
              <a:t>11/10/2014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7D6D2B9-6A86-498E-8FB5-A3430BD6FF3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836E875-6BF1-4D23-AF76-117EEE817A17}" type="datetimeFigureOut">
              <a:rPr lang="en-US"/>
              <a:pPr>
                <a:defRPr/>
              </a:pPr>
              <a:t>11/10/2014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E41F6EE-CF39-4D97-9A67-4E68F74797D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79E99DC-A9D1-4F25-8D32-FA3F17CACA4D}" type="datetimeFigureOut">
              <a:rPr lang="en-US"/>
              <a:pPr>
                <a:defRPr/>
              </a:pPr>
              <a:t>11/10/2014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66BBF2-DA90-4DEB-8CEB-816DABC8582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47A5512-1F81-4665-81E4-D21F9CF170ED}" type="datetimeFigureOut">
              <a:rPr lang="en-US"/>
              <a:pPr>
                <a:defRPr/>
              </a:pPr>
              <a:t>11/10/2014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08BE79-5C6E-46D8-91C0-5419BF43FD7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5F3D819-3786-4ACC-82A7-31A6257AD73C}" type="datetimeFigureOut">
              <a:rPr lang="en-US"/>
              <a:pPr>
                <a:defRPr/>
              </a:pPr>
              <a:t>11/10/2014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D646F38-5E7F-4679-A211-C0979F28569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704E5F1-5519-4935-8418-79A3140190A5}" type="datetimeFigureOut">
              <a:rPr lang="en-US"/>
              <a:pPr>
                <a:defRPr/>
              </a:pPr>
              <a:t>11/10/2014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0465A2E-A52F-403F-A966-54132969A4A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9DDD0AE-79C9-45DE-9517-73E9782E3FF8}" type="datetimeFigureOut">
              <a:rPr lang="en-US"/>
              <a:pPr>
                <a:defRPr/>
              </a:pPr>
              <a:t>11/10/2014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93117B9-698E-48DD-8543-5FE9407E611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4D89519-3AB5-44ED-A31C-768C3EF1CA35}" type="datetimeFigureOut">
              <a:rPr lang="en-US"/>
              <a:pPr>
                <a:defRPr/>
              </a:pPr>
              <a:t>11/10/2014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E2D7955-86E9-49F5-A72D-587346A0DA5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A5B5966-CA31-4553-A2F3-0D2398B12AC7}" type="datetimeFigureOut">
              <a:rPr lang="en-US"/>
              <a:pPr>
                <a:defRPr/>
              </a:pPr>
              <a:t>11/10/2014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32A76EB-4F0A-4E8B-89FB-7545153A022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25C905D-86E9-4C4A-A7D5-C6759CF445B7}" type="datetimeFigureOut">
              <a:rPr lang="en-US"/>
              <a:pPr>
                <a:defRPr/>
              </a:pPr>
              <a:t>11/10/2014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2038243-256D-4450-9A1F-43FE3823B4E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7758D92-E2EE-4025-912E-4064D1CBF32A}" type="datetimeFigureOut">
              <a:rPr lang="en-US"/>
              <a:pPr>
                <a:defRPr/>
              </a:pPr>
              <a:t>11/10/2014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60FD1F1-3240-4D76-AB7E-4721011DD51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2130425"/>
            <a:ext cx="7772400" cy="1755775"/>
          </a:xfrm>
        </p:spPr>
        <p:txBody>
          <a:bodyPr/>
          <a:lstStyle/>
          <a:p>
            <a:pPr eaLnBrk="1" hangingPunct="1"/>
            <a:r>
              <a:rPr lang="ru-RU" dirty="0" smtClean="0"/>
              <a:t>Вводный учебный курс </a:t>
            </a:r>
            <a:r>
              <a:rPr lang="en-US" dirty="0" smtClean="0"/>
              <a:t/>
            </a:r>
            <a:br>
              <a:rPr lang="en-US" dirty="0" smtClean="0"/>
            </a:br>
            <a:r>
              <a:rPr lang="ru-RU" dirty="0" smtClean="0"/>
              <a:t>по киберпреступности </a:t>
            </a:r>
            <a:r>
              <a:rPr lang="en-US" dirty="0" smtClean="0"/>
              <a:t/>
            </a:r>
            <a:br>
              <a:rPr lang="en-US" dirty="0" smtClean="0"/>
            </a:br>
            <a:r>
              <a:rPr lang="ru-RU" dirty="0" smtClean="0"/>
              <a:t>для судей и прокуроров</a:t>
            </a:r>
            <a:endParaRPr lang="en-US" dirty="0" smtClean="0"/>
          </a:p>
        </p:txBody>
      </p:sp>
      <p:sp>
        <p:nvSpPr>
          <p:cNvPr id="3" name="Subtitle 2"/>
          <p:cNvSpPr>
            <a:spLocks noGrp="1"/>
          </p:cNvSpPr>
          <p:nvPr>
            <p:ph type="subTitle" idx="1"/>
          </p:nvPr>
        </p:nvSpPr>
        <p:spPr>
          <a:xfrm>
            <a:off x="1371600" y="4334494"/>
            <a:ext cx="6400800" cy="1304306"/>
          </a:xfrm>
        </p:spPr>
        <p:txBody>
          <a:bodyPr>
            <a:normAutofit/>
          </a:bodyPr>
          <a:lstStyle/>
          <a:p>
            <a:pPr eaLnBrk="1" hangingPunct="1"/>
            <a:r>
              <a:rPr lang="ru-RU" dirty="0" smtClean="0">
                <a:solidFill>
                  <a:srgbClr val="898989"/>
                </a:solidFill>
              </a:rPr>
              <a:t>Сессия </a:t>
            </a:r>
            <a:r>
              <a:rPr lang="en-US" dirty="0" smtClean="0">
                <a:solidFill>
                  <a:srgbClr val="898989"/>
                </a:solidFill>
              </a:rPr>
              <a:t>1.2.4</a:t>
            </a:r>
          </a:p>
          <a:p>
            <a:pPr eaLnBrk="1" hangingPunct="1"/>
            <a:r>
              <a:rPr lang="ru-RU" dirty="0" smtClean="0">
                <a:solidFill>
                  <a:srgbClr val="898989"/>
                </a:solidFill>
              </a:rPr>
              <a:t>Процессуальные нормы</a:t>
            </a:r>
            <a:endParaRPr lang="en-US" dirty="0" smtClean="0">
              <a:solidFill>
                <a:srgbClr val="898989"/>
              </a:solidFill>
            </a:endParaRPr>
          </a:p>
        </p:txBody>
      </p:sp>
      <p:pic>
        <p:nvPicPr>
          <p:cNvPr id="14339" name="Picture 3" descr="COE.png"/>
          <p:cNvPicPr>
            <a:picLocks noChangeAspect="1"/>
          </p:cNvPicPr>
          <p:nvPr/>
        </p:nvPicPr>
        <p:blipFill>
          <a:blip r:embed="rId3"/>
          <a:srcRect/>
          <a:stretch>
            <a:fillRect/>
          </a:stretch>
        </p:blipFill>
        <p:spPr bwMode="auto">
          <a:xfrm>
            <a:off x="1517650" y="552450"/>
            <a:ext cx="6108700" cy="11049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pPr>
              <a:defRPr/>
            </a:pPr>
            <a:fld id="{3CFFACF2-E39D-4059-8AD8-645529713DC3}" type="slidenum">
              <a:rPr lang="en-US"/>
              <a:pPr>
                <a:defRPr/>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8313" y="315913"/>
            <a:ext cx="8229600" cy="1143000"/>
          </a:xfrm>
        </p:spPr>
        <p:txBody>
          <a:bodyPr rtlCol="0">
            <a:normAutofit fontScale="90000"/>
          </a:bodyPr>
          <a:lstStyle/>
          <a:p>
            <a:pPr eaLnBrk="1" fontAlgn="auto" hangingPunct="1">
              <a:spcAft>
                <a:spcPts val="0"/>
              </a:spcAft>
              <a:defRPr/>
            </a:pPr>
            <a:r>
              <a:rPr lang="en-GB" sz="3800" b="1" dirty="0" smtClean="0"/>
              <a:t/>
            </a:r>
            <a:br>
              <a:rPr lang="en-GB" sz="3800" b="1" dirty="0" smtClean="0"/>
            </a:br>
            <a:r>
              <a:rPr lang="ru-RU" sz="3100" b="1" dirty="0" smtClean="0"/>
              <a:t>Статья</a:t>
            </a:r>
            <a:r>
              <a:rPr lang="en-GB" sz="3100" b="1" dirty="0" smtClean="0"/>
              <a:t> 17 – </a:t>
            </a:r>
            <a:r>
              <a:rPr lang="ru-RU" sz="3100" b="1" dirty="0" smtClean="0"/>
              <a:t>Оперативное обеспечение сохранности и частичное раскрытие данных о потоках информации</a:t>
            </a:r>
            <a:r>
              <a:rPr lang="en-GB" sz="3800" dirty="0"/>
              <a:t/>
            </a:r>
            <a:br>
              <a:rPr lang="en-GB" sz="3800" dirty="0"/>
            </a:br>
            <a:endParaRPr lang="en-GB" sz="3800" dirty="0"/>
          </a:p>
        </p:txBody>
      </p:sp>
      <p:sp>
        <p:nvSpPr>
          <p:cNvPr id="115715" name="Rectangle 3"/>
          <p:cNvSpPr>
            <a:spLocks noGrp="1" noChangeArrowheads="1"/>
          </p:cNvSpPr>
          <p:nvPr>
            <p:ph type="body" idx="1"/>
          </p:nvPr>
        </p:nvSpPr>
        <p:spPr>
          <a:xfrm>
            <a:off x="457200" y="1600200"/>
            <a:ext cx="8229600" cy="5068888"/>
          </a:xfrm>
        </p:spPr>
        <p:txBody>
          <a:bodyPr rtlCol="0">
            <a:normAutofit fontScale="85000" lnSpcReduction="10000"/>
          </a:bodyPr>
          <a:lstStyle/>
          <a:p>
            <a:pPr marL="457200" indent="-457200" eaLnBrk="1" fontAlgn="auto" hangingPunct="1">
              <a:lnSpc>
                <a:spcPct val="90000"/>
              </a:lnSpc>
              <a:spcAft>
                <a:spcPts val="0"/>
              </a:spcAft>
              <a:buFontTx/>
              <a:buAutoNum type="arabicPlain"/>
              <a:defRPr/>
            </a:pPr>
            <a:r>
              <a:rPr lang="ru-RU" sz="2800" dirty="0" smtClean="0"/>
              <a:t>Каждая Сторона принимает в отношении данных о потоках информации, сохранность которых должна быть обеспечена в соответствии с положениями Статьи 16, такие законодательные и иные меры, какие могут быть необходимы для того, чтобы </a:t>
            </a:r>
            <a:r>
              <a:rPr lang="en-GB" sz="2600" dirty="0" smtClean="0"/>
              <a:t>:</a:t>
            </a:r>
          </a:p>
          <a:p>
            <a:pPr marL="457200" indent="-457200" eaLnBrk="1" fontAlgn="auto" hangingPunct="1">
              <a:lnSpc>
                <a:spcPct val="90000"/>
              </a:lnSpc>
              <a:spcAft>
                <a:spcPts val="0"/>
              </a:spcAft>
              <a:buFont typeface="Arial"/>
              <a:buNone/>
              <a:defRPr/>
            </a:pPr>
            <a:r>
              <a:rPr lang="en-GB" sz="2600" dirty="0" smtClean="0"/>
              <a:t>a)	</a:t>
            </a:r>
            <a:r>
              <a:rPr lang="ru-RU" sz="2800" dirty="0" smtClean="0"/>
              <a:t> </a:t>
            </a:r>
            <a:r>
              <a:rPr lang="ru-RU" sz="2800" b="1" dirty="0" smtClean="0"/>
              <a:t>гарантировать, чтобы такое оперативное обеспечение сохранности данных о потоках информации было возможным</a:t>
            </a:r>
            <a:r>
              <a:rPr lang="ru-RU" sz="2800" dirty="0" smtClean="0"/>
              <a:t> независимо от того, сколько поставщиков услуг были вовлечены в передачу соответствующего сообщения один или более</a:t>
            </a:r>
            <a:r>
              <a:rPr lang="en-GB" sz="2600" dirty="0" smtClean="0"/>
              <a:t>; </a:t>
            </a:r>
            <a:r>
              <a:rPr lang="ru-RU" sz="2600" dirty="0" smtClean="0"/>
              <a:t>и</a:t>
            </a:r>
            <a:endParaRPr lang="en-GB" sz="2600" dirty="0" smtClean="0"/>
          </a:p>
          <a:p>
            <a:pPr marL="457200" indent="-457200" eaLnBrk="1" fontAlgn="auto" hangingPunct="1">
              <a:lnSpc>
                <a:spcPct val="90000"/>
              </a:lnSpc>
              <a:spcAft>
                <a:spcPts val="0"/>
              </a:spcAft>
              <a:buFontTx/>
              <a:buNone/>
              <a:defRPr/>
            </a:pPr>
            <a:r>
              <a:rPr lang="en-GB" sz="2600" dirty="0" smtClean="0"/>
              <a:t>b)	</a:t>
            </a:r>
            <a:r>
              <a:rPr lang="ru-RU" sz="2800" dirty="0" smtClean="0"/>
              <a:t> </a:t>
            </a:r>
            <a:r>
              <a:rPr lang="ru-RU" sz="2800" b="1" dirty="0" smtClean="0"/>
              <a:t>гарантировать оперативное раскрытие компетентным органам этой Стороны</a:t>
            </a:r>
            <a:r>
              <a:rPr lang="ru-RU" sz="2800" dirty="0" smtClean="0"/>
              <a:t> или лицу, назначенному этими органами, </a:t>
            </a:r>
            <a:r>
              <a:rPr lang="ru-RU" sz="2800" b="1" dirty="0" smtClean="0"/>
              <a:t>достаточного количества данных о потоках информации</a:t>
            </a:r>
            <a:r>
              <a:rPr lang="ru-RU" sz="2800" dirty="0" smtClean="0"/>
              <a:t>, которое позволит соответствующей Стороне </a:t>
            </a:r>
            <a:r>
              <a:rPr lang="ru-RU" sz="2800" b="1" dirty="0" smtClean="0"/>
              <a:t>идентифицировать поставщиков услуг и путь</a:t>
            </a:r>
            <a:r>
              <a:rPr lang="ru-RU" sz="2800" dirty="0" smtClean="0"/>
              <a:t>, которым передавалось данное сообщение</a:t>
            </a:r>
            <a:r>
              <a:rPr lang="en-GB" sz="2600" dirty="0" smtClean="0"/>
              <a:t>.</a:t>
            </a:r>
            <a:endParaRPr lang="en-GB" sz="2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3" name="Rectangle 3"/>
          <p:cNvSpPr>
            <a:spLocks noGrp="1" noChangeArrowheads="1"/>
          </p:cNvSpPr>
          <p:nvPr>
            <p:ph type="body" idx="1"/>
          </p:nvPr>
        </p:nvSpPr>
        <p:spPr>
          <a:xfrm>
            <a:off x="457200" y="1336675"/>
            <a:ext cx="8229600" cy="5260975"/>
          </a:xfrm>
        </p:spPr>
        <p:txBody>
          <a:bodyPr rtlCol="0">
            <a:normAutofit/>
          </a:bodyPr>
          <a:lstStyle/>
          <a:p>
            <a:pPr eaLnBrk="1" fontAlgn="auto" hangingPunct="1">
              <a:lnSpc>
                <a:spcPct val="80000"/>
              </a:lnSpc>
              <a:spcAft>
                <a:spcPts val="0"/>
              </a:spcAft>
              <a:buFont typeface="Arial"/>
              <a:buNone/>
              <a:defRPr/>
            </a:pPr>
            <a:r>
              <a:rPr lang="ru-RU" sz="2800" b="1" dirty="0" smtClean="0">
                <a:latin typeface="+mj-lt"/>
              </a:rPr>
              <a:t>Распоряжения о предъявлении</a:t>
            </a:r>
            <a:endParaRPr lang="en-GB" sz="2400" dirty="0" smtClean="0">
              <a:latin typeface="+mj-lt"/>
            </a:endParaRPr>
          </a:p>
          <a:p>
            <a:pPr eaLnBrk="1" fontAlgn="auto" hangingPunct="1">
              <a:lnSpc>
                <a:spcPct val="80000"/>
              </a:lnSpc>
              <a:spcAft>
                <a:spcPts val="0"/>
              </a:spcAft>
              <a:buFont typeface="Arial"/>
              <a:buChar char="•"/>
              <a:defRPr/>
            </a:pPr>
            <a:r>
              <a:rPr lang="ru-RU" sz="2400" dirty="0" smtClean="0">
                <a:latin typeface="+mj-lt"/>
              </a:rPr>
              <a:t>Также весьма новаторское</a:t>
            </a:r>
            <a:endParaRPr lang="en-GB" sz="2400" dirty="0" smtClean="0">
              <a:latin typeface="+mj-lt"/>
            </a:endParaRPr>
          </a:p>
          <a:p>
            <a:pPr eaLnBrk="1" fontAlgn="auto" hangingPunct="1">
              <a:lnSpc>
                <a:spcPct val="80000"/>
              </a:lnSpc>
              <a:spcAft>
                <a:spcPts val="0"/>
              </a:spcAft>
              <a:defRPr/>
            </a:pPr>
            <a:r>
              <a:rPr lang="ru-RU" sz="2400" dirty="0" smtClean="0">
                <a:latin typeface="+mj-lt"/>
              </a:rPr>
              <a:t>Дает правоохранительным органам право на распоряжения о предъявлении</a:t>
            </a:r>
            <a:endParaRPr lang="en-GB" sz="2400" dirty="0" smtClean="0">
              <a:latin typeface="+mj-lt"/>
            </a:endParaRPr>
          </a:p>
          <a:p>
            <a:pPr eaLnBrk="1" fontAlgn="auto" hangingPunct="1">
              <a:lnSpc>
                <a:spcPct val="80000"/>
              </a:lnSpc>
              <a:spcAft>
                <a:spcPts val="0"/>
              </a:spcAft>
              <a:defRPr/>
            </a:pPr>
            <a:r>
              <a:rPr lang="ru-RU" sz="2400" dirty="0" smtClean="0">
                <a:latin typeface="+mj-lt"/>
              </a:rPr>
              <a:t>Это распоряжение может быть предъявлено правоохранительными органами отдельным лицам и Интернет-провайдерам</a:t>
            </a:r>
            <a:endParaRPr lang="en-GB" sz="2400" dirty="0" smtClean="0">
              <a:latin typeface="+mj-lt"/>
            </a:endParaRPr>
          </a:p>
          <a:p>
            <a:pPr eaLnBrk="1" fontAlgn="auto" hangingPunct="1">
              <a:lnSpc>
                <a:spcPct val="80000"/>
              </a:lnSpc>
              <a:spcAft>
                <a:spcPts val="0"/>
              </a:spcAft>
              <a:defRPr/>
            </a:pPr>
            <a:r>
              <a:rPr lang="ru-RU" sz="2400" dirty="0" smtClean="0">
                <a:latin typeface="+mj-lt"/>
              </a:rPr>
              <a:t>Распоряжение о предъявлении</a:t>
            </a:r>
            <a:endParaRPr lang="en-GB" sz="2400" dirty="0" smtClean="0">
              <a:latin typeface="+mj-lt"/>
            </a:endParaRPr>
          </a:p>
          <a:p>
            <a:pPr lvl="1" eaLnBrk="1" fontAlgn="auto" hangingPunct="1">
              <a:lnSpc>
                <a:spcPct val="80000"/>
              </a:lnSpc>
              <a:spcAft>
                <a:spcPts val="0"/>
              </a:spcAft>
              <a:defRPr/>
            </a:pPr>
            <a:r>
              <a:rPr lang="ru-RU" sz="2400" dirty="0" smtClean="0">
                <a:latin typeface="+mj-lt"/>
              </a:rPr>
              <a:t>данные хранятся в компьютерной системе под их ответственность</a:t>
            </a:r>
            <a:endParaRPr lang="en-GB" sz="2400" dirty="0" smtClean="0">
              <a:latin typeface="+mj-lt"/>
            </a:endParaRPr>
          </a:p>
          <a:p>
            <a:pPr lvl="1" eaLnBrk="1" fontAlgn="auto" hangingPunct="1">
              <a:lnSpc>
                <a:spcPct val="80000"/>
              </a:lnSpc>
              <a:spcAft>
                <a:spcPts val="0"/>
              </a:spcAft>
              <a:defRPr/>
            </a:pPr>
            <a:r>
              <a:rPr lang="ru-RU" sz="2400" dirty="0" smtClean="0">
                <a:latin typeface="+mj-lt"/>
              </a:rPr>
              <a:t>подписчик данных</a:t>
            </a:r>
            <a:endParaRPr lang="en-GB" sz="2400" dirty="0" smtClean="0">
              <a:latin typeface="+mj-lt"/>
            </a:endParaRPr>
          </a:p>
          <a:p>
            <a:pPr eaLnBrk="1" fontAlgn="auto" hangingPunct="1">
              <a:lnSpc>
                <a:spcPct val="80000"/>
              </a:lnSpc>
              <a:spcAft>
                <a:spcPts val="0"/>
              </a:spcAft>
              <a:defRPr/>
            </a:pPr>
            <a:r>
              <a:rPr lang="ru-RU" sz="2400" dirty="0" smtClean="0">
                <a:latin typeface="+mj-lt"/>
              </a:rPr>
              <a:t>Распоряжение о предъявлении должно указывать на характер и объем требуемых данных</a:t>
            </a:r>
            <a:endParaRPr lang="en-GB" sz="2400" dirty="0" smtClean="0">
              <a:latin typeface="+mj-lt"/>
            </a:endParaRPr>
          </a:p>
          <a:p>
            <a:pPr lvl="1" eaLnBrk="1" fontAlgn="auto" hangingPunct="1">
              <a:lnSpc>
                <a:spcPct val="80000"/>
              </a:lnSpc>
              <a:spcAft>
                <a:spcPts val="0"/>
              </a:spcAft>
              <a:defRPr/>
            </a:pPr>
            <a:r>
              <a:rPr lang="ru-RU" sz="2400" dirty="0" smtClean="0">
                <a:latin typeface="+mj-lt"/>
              </a:rPr>
              <a:t>необходимо предварительно определять данные, требуемые на основании расследования</a:t>
            </a:r>
            <a:endParaRPr lang="en-GB" sz="2400" dirty="0">
              <a:latin typeface="+mj-lt"/>
            </a:endParaRPr>
          </a:p>
        </p:txBody>
      </p:sp>
      <p:sp>
        <p:nvSpPr>
          <p:cNvPr id="3" name="Rectangle 2"/>
          <p:cNvSpPr>
            <a:spLocks noGrp="1" noChangeArrowheads="1"/>
          </p:cNvSpPr>
          <p:nvPr>
            <p:ph type="title"/>
          </p:nvPr>
        </p:nvSpPr>
        <p:spPr>
          <a:xfrm>
            <a:off x="457200" y="274638"/>
            <a:ext cx="8229600" cy="928687"/>
          </a:xfrm>
        </p:spPr>
        <p:txBody>
          <a:bodyPr rtlCol="0">
            <a:normAutofit/>
          </a:bodyPr>
          <a:lstStyle/>
          <a:p>
            <a:pPr eaLnBrk="1" fontAlgn="auto" hangingPunct="1">
              <a:spcAft>
                <a:spcPts val="0"/>
              </a:spcAft>
              <a:defRPr/>
            </a:pPr>
            <a:r>
              <a:rPr lang="ru-RU" b="1" dirty="0" smtClean="0">
                <a:effectLst>
                  <a:outerShdw blurRad="38100" dist="38100" dir="2700000" algn="tl">
                    <a:srgbClr val="C0C0C0"/>
                  </a:outerShdw>
                </a:effectLst>
              </a:rPr>
              <a:t>Статья </a:t>
            </a:r>
            <a:r>
              <a:rPr lang="en-GB" b="1" dirty="0" smtClean="0">
                <a:effectLst>
                  <a:outerShdw blurRad="38100" dist="38100" dir="2700000" algn="tl">
                    <a:srgbClr val="C0C0C0"/>
                  </a:outerShdw>
                </a:effectLst>
              </a:rPr>
              <a:t>18</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457200" y="274638"/>
            <a:ext cx="8229600" cy="962025"/>
          </a:xfrm>
        </p:spPr>
        <p:txBody>
          <a:bodyPr rtlCol="0">
            <a:normAutofit fontScale="90000"/>
          </a:bodyPr>
          <a:lstStyle/>
          <a:p>
            <a:pPr eaLnBrk="1" fontAlgn="auto" hangingPunct="1">
              <a:spcAft>
                <a:spcPts val="0"/>
              </a:spcAft>
              <a:defRPr/>
            </a:pPr>
            <a:r>
              <a:rPr lang="ru-RU" b="1" dirty="0" smtClean="0">
                <a:effectLst>
                  <a:outerShdw blurRad="38100" dist="38100" dir="2700000" algn="tl">
                    <a:srgbClr val="C0C0C0"/>
                  </a:outerShdw>
                </a:effectLst>
              </a:rPr>
              <a:t>Статья</a:t>
            </a:r>
            <a:r>
              <a:rPr lang="en-GB" b="1" dirty="0" smtClean="0">
                <a:effectLst>
                  <a:outerShdw blurRad="38100" dist="38100" dir="2700000" algn="tl">
                    <a:srgbClr val="C0C0C0"/>
                  </a:outerShdw>
                </a:effectLst>
              </a:rPr>
              <a:t> 18 - </a:t>
            </a:r>
            <a:r>
              <a:rPr lang="ru-RU" b="1" dirty="0" smtClean="0"/>
              <a:t>Распоряжение о предъявлении</a:t>
            </a:r>
            <a:endParaRPr lang="en-GB" b="1" dirty="0">
              <a:effectLst>
                <a:outerShdw blurRad="38100" dist="38100" dir="2700000" algn="tl">
                  <a:srgbClr val="C0C0C0"/>
                </a:outerShdw>
              </a:effectLst>
            </a:endParaRPr>
          </a:p>
        </p:txBody>
      </p:sp>
      <p:sp>
        <p:nvSpPr>
          <p:cNvPr id="116739" name="Rectangle 3"/>
          <p:cNvSpPr>
            <a:spLocks noGrp="1" noChangeArrowheads="1"/>
          </p:cNvSpPr>
          <p:nvPr>
            <p:ph type="body" idx="1"/>
          </p:nvPr>
        </p:nvSpPr>
        <p:spPr>
          <a:xfrm>
            <a:off x="457200" y="1417638"/>
            <a:ext cx="8229600" cy="4997450"/>
          </a:xfrm>
        </p:spPr>
        <p:txBody>
          <a:bodyPr rtlCol="0">
            <a:normAutofit lnSpcReduction="10000"/>
          </a:bodyPr>
          <a:lstStyle/>
          <a:p>
            <a:pPr eaLnBrk="1" fontAlgn="auto" hangingPunct="1">
              <a:lnSpc>
                <a:spcPct val="80000"/>
              </a:lnSpc>
              <a:spcAft>
                <a:spcPts val="0"/>
              </a:spcAft>
              <a:buFont typeface="Arial"/>
              <a:buNone/>
              <a:defRPr/>
            </a:pPr>
            <a:r>
              <a:rPr lang="en-GB" sz="2800" dirty="0" smtClean="0"/>
              <a:t>1</a:t>
            </a:r>
            <a:r>
              <a:rPr lang="en-GB" sz="2800" dirty="0"/>
              <a:t>	</a:t>
            </a:r>
            <a:r>
              <a:rPr lang="ru-RU" sz="2800" dirty="0" smtClean="0"/>
              <a:t> Каждая Сторона принимает законодательные и иные меры, необходимые для того, чтобы предоставить ее компетентным органам полномочия </a:t>
            </a:r>
            <a:r>
              <a:rPr lang="ru-RU" sz="2800" b="1" dirty="0" smtClean="0"/>
              <a:t>отдавать</a:t>
            </a:r>
            <a:r>
              <a:rPr lang="ru-RU" sz="2800" dirty="0" smtClean="0"/>
              <a:t> </a:t>
            </a:r>
            <a:r>
              <a:rPr lang="ru-RU" sz="2800" b="1" dirty="0" smtClean="0"/>
              <a:t>распоряжения</a:t>
            </a:r>
            <a:r>
              <a:rPr lang="en-GB" sz="2800" dirty="0" smtClean="0"/>
              <a:t>:</a:t>
            </a:r>
          </a:p>
          <a:p>
            <a:pPr eaLnBrk="1" fontAlgn="auto" hangingPunct="1">
              <a:lnSpc>
                <a:spcPct val="80000"/>
              </a:lnSpc>
              <a:spcAft>
                <a:spcPts val="0"/>
              </a:spcAft>
              <a:buFont typeface="Arial"/>
              <a:buNone/>
              <a:defRPr/>
            </a:pPr>
            <a:r>
              <a:rPr lang="en-GB" sz="2800" dirty="0" smtClean="0"/>
              <a:t>a)	</a:t>
            </a:r>
            <a:r>
              <a:rPr lang="ru-RU" sz="2800" dirty="0" smtClean="0"/>
              <a:t> </a:t>
            </a:r>
            <a:r>
              <a:rPr lang="ru-RU" sz="2800" b="1" dirty="0" smtClean="0"/>
              <a:t>лицу</a:t>
            </a:r>
            <a:r>
              <a:rPr lang="ru-RU" sz="2800" dirty="0" smtClean="0"/>
              <a:t> на ее территории - </a:t>
            </a:r>
            <a:r>
              <a:rPr lang="ru-RU" sz="2800" b="1" dirty="0" smtClean="0"/>
              <a:t>о предъявлении конкретных компьютерных данных, находящихся во владении или под контролем</a:t>
            </a:r>
            <a:r>
              <a:rPr lang="ru-RU" sz="2800" dirty="0" smtClean="0"/>
              <a:t> этого лица, которые хранятся в компьютерной системе или на том или ином носителе компьютерных данных</a:t>
            </a:r>
            <a:r>
              <a:rPr lang="en-GB" sz="2800" dirty="0" smtClean="0"/>
              <a:t>; </a:t>
            </a:r>
            <a:r>
              <a:rPr lang="ru-RU" sz="2800" dirty="0" smtClean="0"/>
              <a:t>и</a:t>
            </a:r>
            <a:endParaRPr lang="en-GB" sz="2800" dirty="0" smtClean="0"/>
          </a:p>
          <a:p>
            <a:pPr eaLnBrk="1" fontAlgn="auto" hangingPunct="1">
              <a:lnSpc>
                <a:spcPct val="80000"/>
              </a:lnSpc>
              <a:spcAft>
                <a:spcPts val="0"/>
              </a:spcAft>
              <a:buFont typeface="Arial"/>
              <a:buNone/>
              <a:defRPr/>
            </a:pPr>
            <a:r>
              <a:rPr lang="en-GB" sz="2800" dirty="0" smtClean="0"/>
              <a:t>b)	</a:t>
            </a:r>
            <a:r>
              <a:rPr lang="ru-RU" sz="2800" dirty="0" smtClean="0"/>
              <a:t> </a:t>
            </a:r>
            <a:r>
              <a:rPr lang="ru-RU" sz="2800" b="1" dirty="0" smtClean="0"/>
              <a:t>поставщику услуг, предлагающему свои услуги на ее территории, - о предъявлении</a:t>
            </a:r>
            <a:r>
              <a:rPr lang="ru-RU" sz="2800" dirty="0" smtClean="0"/>
              <a:t> находящихся во владении или под контролем этого поставщика услуг </a:t>
            </a:r>
            <a:r>
              <a:rPr lang="ru-RU" sz="2800" b="1" dirty="0" smtClean="0"/>
              <a:t>сведений </a:t>
            </a:r>
            <a:r>
              <a:rPr lang="ru-RU" sz="2800" dirty="0" smtClean="0"/>
              <a:t>о его абонентах</a:t>
            </a:r>
            <a:r>
              <a:rPr lang="en-GB" sz="2800" dirty="0" smtClean="0"/>
              <a:t>.</a:t>
            </a:r>
            <a:endParaRPr lang="en-GB" sz="2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457200" y="274638"/>
            <a:ext cx="8229600" cy="973137"/>
          </a:xfrm>
        </p:spPr>
        <p:txBody>
          <a:bodyPr rtlCol="0">
            <a:normAutofit fontScale="90000"/>
          </a:bodyPr>
          <a:lstStyle/>
          <a:p>
            <a:pPr eaLnBrk="1" fontAlgn="auto" hangingPunct="1">
              <a:spcAft>
                <a:spcPts val="0"/>
              </a:spcAft>
              <a:defRPr/>
            </a:pPr>
            <a:r>
              <a:rPr lang="ru-RU" b="1" dirty="0" smtClean="0">
                <a:effectLst>
                  <a:outerShdw blurRad="38100" dist="38100" dir="2700000" algn="tl">
                    <a:srgbClr val="C0C0C0"/>
                  </a:outerShdw>
                </a:effectLst>
              </a:rPr>
              <a:t>Статья</a:t>
            </a:r>
            <a:r>
              <a:rPr lang="en-GB" b="1" dirty="0" smtClean="0">
                <a:effectLst>
                  <a:outerShdw blurRad="38100" dist="38100" dir="2700000" algn="tl">
                    <a:srgbClr val="C0C0C0"/>
                  </a:outerShdw>
                </a:effectLst>
              </a:rPr>
              <a:t> 18 - </a:t>
            </a:r>
            <a:r>
              <a:rPr lang="ru-RU" b="1" dirty="0" smtClean="0"/>
              <a:t>Распоряжение о предъявлении</a:t>
            </a:r>
            <a:endParaRPr lang="en-GB" b="1" dirty="0">
              <a:effectLst>
                <a:outerShdw blurRad="38100" dist="38100" dir="2700000" algn="tl">
                  <a:srgbClr val="C0C0C0"/>
                </a:outerShdw>
              </a:effectLst>
            </a:endParaRPr>
          </a:p>
        </p:txBody>
      </p:sp>
      <p:sp>
        <p:nvSpPr>
          <p:cNvPr id="130050" name="Rectangle 3"/>
          <p:cNvSpPr>
            <a:spLocks noGrp="1" noChangeArrowheads="1"/>
          </p:cNvSpPr>
          <p:nvPr>
            <p:ph type="body" idx="1"/>
          </p:nvPr>
        </p:nvSpPr>
        <p:spPr/>
        <p:txBody>
          <a:bodyPr/>
          <a:lstStyle/>
          <a:p>
            <a:pPr marL="457200" indent="-457200" eaLnBrk="1" hangingPunct="1">
              <a:lnSpc>
                <a:spcPct val="80000"/>
              </a:lnSpc>
              <a:buFont typeface="Arial" charset="0"/>
              <a:buAutoNum type="arabicPlain" startAt="3"/>
            </a:pPr>
            <a:r>
              <a:rPr lang="ru-RU" sz="2000" b="1" dirty="0" smtClean="0"/>
              <a:t>Для целей настоящей Статьи термин "сведения об абонентах" означает любую имеющуюся у поставщика услуг информацию о его абонентах в форме компьютерных данных или любой другой форме</a:t>
            </a:r>
            <a:r>
              <a:rPr lang="ru-RU" sz="2000" dirty="0" smtClean="0"/>
              <a:t>, </a:t>
            </a:r>
            <a:r>
              <a:rPr lang="ru-RU" sz="2000" b="1" dirty="0" smtClean="0"/>
              <a:t>кроме данных о потоках</a:t>
            </a:r>
            <a:r>
              <a:rPr lang="ru-RU" sz="2000" dirty="0" smtClean="0"/>
              <a:t> или содержании информации, с помощью которой можно установить</a:t>
            </a:r>
            <a:r>
              <a:rPr lang="en-GB" sz="2000" dirty="0" smtClean="0"/>
              <a:t>:</a:t>
            </a:r>
          </a:p>
          <a:p>
            <a:pPr marL="457200" indent="-457200" eaLnBrk="1" hangingPunct="1">
              <a:lnSpc>
                <a:spcPct val="80000"/>
              </a:lnSpc>
              <a:buNone/>
            </a:pPr>
            <a:r>
              <a:rPr lang="en-GB" sz="2000" dirty="0" smtClean="0"/>
              <a:t>a)	</a:t>
            </a:r>
            <a:r>
              <a:rPr lang="ru-RU" sz="2000" dirty="0" smtClean="0"/>
              <a:t> </a:t>
            </a:r>
            <a:r>
              <a:rPr lang="ru-RU" sz="2000" b="1" dirty="0" smtClean="0"/>
              <a:t>вид используемой коммуникационной услуги</a:t>
            </a:r>
            <a:r>
              <a:rPr lang="ru-RU" sz="2000" dirty="0" smtClean="0"/>
              <a:t>, принятые с этой целью меры технического обеспечения и период оказания услуги</a:t>
            </a:r>
            <a:r>
              <a:rPr lang="en-GB" sz="2000" dirty="0" smtClean="0"/>
              <a:t>;</a:t>
            </a:r>
          </a:p>
          <a:p>
            <a:pPr marL="457200" indent="-457200" eaLnBrk="1" hangingPunct="1">
              <a:lnSpc>
                <a:spcPct val="80000"/>
              </a:lnSpc>
              <a:buNone/>
            </a:pPr>
            <a:r>
              <a:rPr lang="en-GB" sz="2000" dirty="0" smtClean="0"/>
              <a:t>b)	</a:t>
            </a:r>
            <a:r>
              <a:rPr lang="ru-RU" sz="2000" dirty="0" smtClean="0"/>
              <a:t> </a:t>
            </a:r>
            <a:r>
              <a:rPr lang="ru-RU" sz="2000" b="1" dirty="0" smtClean="0"/>
              <a:t>личность пользователя</a:t>
            </a:r>
            <a:r>
              <a:rPr lang="ru-RU" sz="2000" dirty="0" smtClean="0"/>
              <a:t>, его почтовый или географический адрес, номера телефона и других средств доступа, сведения о выставленных ему счетах и произведенных им платежах, имеющиеся в соглашении или договоре на обслуживание</a:t>
            </a:r>
            <a:r>
              <a:rPr lang="en-GB" sz="2000" dirty="0" smtClean="0"/>
              <a:t>;</a:t>
            </a:r>
          </a:p>
          <a:p>
            <a:pPr marL="457200" indent="-457200" eaLnBrk="1" hangingPunct="1">
              <a:lnSpc>
                <a:spcPct val="80000"/>
              </a:lnSpc>
              <a:buNone/>
            </a:pPr>
            <a:r>
              <a:rPr lang="en-GB" sz="2000" dirty="0" smtClean="0"/>
              <a:t>c)	</a:t>
            </a:r>
            <a:r>
              <a:rPr lang="ru-RU" sz="2000" dirty="0" smtClean="0"/>
              <a:t> </a:t>
            </a:r>
            <a:r>
              <a:rPr lang="ru-RU" sz="2000" b="1" dirty="0" smtClean="0"/>
              <a:t>любые другие сведения о месте установки коммуникационного оборудования</a:t>
            </a:r>
            <a:r>
              <a:rPr lang="ru-RU" sz="2000" dirty="0" smtClean="0"/>
              <a:t>, имеющиеся в соглашении или договоре на обслуживание</a:t>
            </a:r>
            <a:r>
              <a:rPr lang="en-GB" sz="2000" dirty="0" smtClean="0"/>
              <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7" name="Rectangle 3"/>
          <p:cNvSpPr>
            <a:spLocks noGrp="1" noChangeArrowheads="1"/>
          </p:cNvSpPr>
          <p:nvPr>
            <p:ph type="body" idx="1"/>
          </p:nvPr>
        </p:nvSpPr>
        <p:spPr/>
        <p:txBody>
          <a:bodyPr rtlCol="0">
            <a:normAutofit/>
          </a:bodyPr>
          <a:lstStyle/>
          <a:p>
            <a:pPr eaLnBrk="1" fontAlgn="auto" hangingPunct="1">
              <a:lnSpc>
                <a:spcPct val="90000"/>
              </a:lnSpc>
              <a:spcAft>
                <a:spcPts val="0"/>
              </a:spcAft>
              <a:buFont typeface="Arial"/>
              <a:buNone/>
              <a:defRPr/>
            </a:pPr>
            <a:r>
              <a:rPr lang="ru-RU" b="1" dirty="0" smtClean="0">
                <a:latin typeface="+mj-lt"/>
              </a:rPr>
              <a:t>Обыск и выемка</a:t>
            </a:r>
            <a:endParaRPr lang="en-GB" b="1" dirty="0" smtClean="0">
              <a:latin typeface="+mj-lt"/>
            </a:endParaRPr>
          </a:p>
          <a:p>
            <a:pPr eaLnBrk="1" fontAlgn="auto" hangingPunct="1">
              <a:lnSpc>
                <a:spcPct val="90000"/>
              </a:lnSpc>
              <a:spcAft>
                <a:spcPts val="0"/>
              </a:spcAft>
              <a:defRPr/>
            </a:pPr>
            <a:r>
              <a:rPr lang="ru-RU" dirty="0" smtClean="0">
                <a:latin typeface="+mj-lt"/>
              </a:rPr>
              <a:t>Конкретные нормы обыска и выемки в отношении компьютеров</a:t>
            </a:r>
            <a:endParaRPr lang="en-GB" dirty="0" smtClean="0">
              <a:latin typeface="+mj-lt"/>
            </a:endParaRPr>
          </a:p>
          <a:p>
            <a:pPr eaLnBrk="1" fontAlgn="auto" hangingPunct="1">
              <a:lnSpc>
                <a:spcPct val="90000"/>
              </a:lnSpc>
              <a:spcAft>
                <a:spcPts val="0"/>
              </a:spcAft>
              <a:defRPr/>
            </a:pPr>
            <a:r>
              <a:rPr lang="ru-RU" dirty="0" smtClean="0">
                <a:latin typeface="+mj-lt"/>
              </a:rPr>
              <a:t>Статья 19, пункт 2</a:t>
            </a:r>
            <a:endParaRPr lang="en-GB" dirty="0" smtClean="0">
              <a:latin typeface="+mj-lt"/>
            </a:endParaRPr>
          </a:p>
          <a:p>
            <a:pPr lvl="1" eaLnBrk="1" fontAlgn="auto" hangingPunct="1">
              <a:lnSpc>
                <a:spcPct val="90000"/>
              </a:lnSpc>
              <a:spcAft>
                <a:spcPts val="0"/>
              </a:spcAft>
              <a:defRPr/>
            </a:pPr>
            <a:r>
              <a:rPr lang="ru-RU" sz="3000" dirty="0" smtClean="0">
                <a:latin typeface="+mj-lt"/>
              </a:rPr>
              <a:t>Рамки обыска, когда во время обыска компьютерной системы следственные органы приходят к выводу, что существует необходимость распространить обыск на другую компьютерную систему</a:t>
            </a:r>
            <a:endParaRPr lang="en-GB" sz="3000" dirty="0">
              <a:latin typeface="+mj-lt"/>
            </a:endParaRPr>
          </a:p>
        </p:txBody>
      </p:sp>
      <p:sp>
        <p:nvSpPr>
          <p:cNvPr id="3" name="Rectangle 2"/>
          <p:cNvSpPr>
            <a:spLocks noGrp="1" noChangeArrowheads="1"/>
          </p:cNvSpPr>
          <p:nvPr>
            <p:ph type="title"/>
          </p:nvPr>
        </p:nvSpPr>
        <p:spPr>
          <a:xfrm>
            <a:off x="457200" y="274638"/>
            <a:ext cx="8229600" cy="928687"/>
          </a:xfrm>
        </p:spPr>
        <p:txBody>
          <a:bodyPr rtlCol="0">
            <a:normAutofit/>
          </a:bodyPr>
          <a:lstStyle/>
          <a:p>
            <a:pPr eaLnBrk="1" fontAlgn="auto" hangingPunct="1">
              <a:spcAft>
                <a:spcPts val="0"/>
              </a:spcAft>
              <a:defRPr/>
            </a:pPr>
            <a:r>
              <a:rPr lang="ru-RU" b="1" dirty="0" smtClean="0">
                <a:effectLst>
                  <a:outerShdw blurRad="38100" dist="38100" dir="2700000" algn="tl">
                    <a:srgbClr val="C0C0C0"/>
                  </a:outerShdw>
                </a:effectLst>
              </a:rPr>
              <a:t>Статья </a:t>
            </a:r>
            <a:r>
              <a:rPr lang="en-GB" b="1" dirty="0" smtClean="0">
                <a:effectLst>
                  <a:outerShdw blurRad="38100" dist="38100" dir="2700000" algn="tl">
                    <a:srgbClr val="C0C0C0"/>
                  </a:outerShdw>
                </a:effectLst>
              </a:rPr>
              <a:t>19</a:t>
            </a: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5" name="Rectangle 3"/>
          <p:cNvSpPr>
            <a:spLocks noGrp="1" noChangeArrowheads="1"/>
          </p:cNvSpPr>
          <p:nvPr>
            <p:ph type="body" idx="1"/>
          </p:nvPr>
        </p:nvSpPr>
        <p:spPr>
          <a:xfrm>
            <a:off x="457200" y="1417638"/>
            <a:ext cx="8229600" cy="5110162"/>
          </a:xfrm>
        </p:spPr>
        <p:txBody>
          <a:bodyPr rtlCol="0">
            <a:normAutofit/>
          </a:bodyPr>
          <a:lstStyle/>
          <a:p>
            <a:pPr eaLnBrk="1" fontAlgn="auto" hangingPunct="1">
              <a:spcAft>
                <a:spcPts val="0"/>
              </a:spcAft>
              <a:buFontTx/>
              <a:buNone/>
              <a:defRPr/>
            </a:pPr>
            <a:r>
              <a:rPr lang="ru-RU" sz="3000" b="1" u="sng" dirty="0" smtClean="0">
                <a:latin typeface="+mj-lt"/>
              </a:rPr>
              <a:t>Выемка</a:t>
            </a:r>
            <a:endParaRPr lang="en-GB" sz="3000" b="1" u="sng" dirty="0" smtClean="0">
              <a:latin typeface="+mj-lt"/>
            </a:endParaRPr>
          </a:p>
          <a:p>
            <a:pPr eaLnBrk="1" fontAlgn="auto" hangingPunct="1">
              <a:spcAft>
                <a:spcPts val="0"/>
              </a:spcAft>
              <a:defRPr/>
            </a:pPr>
            <a:r>
              <a:rPr lang="ru-RU" sz="3000" dirty="0" smtClean="0">
                <a:latin typeface="+mj-lt"/>
              </a:rPr>
              <a:t>Физическая выемка</a:t>
            </a:r>
            <a:endParaRPr lang="en-GB" sz="3000" dirty="0" smtClean="0">
              <a:latin typeface="+mj-lt"/>
            </a:endParaRPr>
          </a:p>
          <a:p>
            <a:pPr eaLnBrk="1" fontAlgn="auto" hangingPunct="1">
              <a:spcAft>
                <a:spcPts val="0"/>
              </a:spcAft>
              <a:defRPr/>
            </a:pPr>
            <a:r>
              <a:rPr lang="ru-RU" sz="3000" dirty="0" smtClean="0">
                <a:latin typeface="+mj-lt"/>
              </a:rPr>
              <a:t>Выемка простым копированием данных</a:t>
            </a:r>
            <a:endParaRPr lang="en-GB" sz="3000" dirty="0" smtClean="0">
              <a:latin typeface="+mj-lt"/>
            </a:endParaRPr>
          </a:p>
          <a:p>
            <a:pPr eaLnBrk="1" fontAlgn="auto" hangingPunct="1">
              <a:spcAft>
                <a:spcPts val="0"/>
              </a:spcAft>
              <a:defRPr/>
            </a:pPr>
            <a:r>
              <a:rPr lang="ru-RU" sz="3000" dirty="0" smtClean="0">
                <a:latin typeface="+mj-lt"/>
              </a:rPr>
              <a:t>Выемка как сохранение целостности этих данных, сохранение данных на компьютерах, где они находятся</a:t>
            </a:r>
            <a:endParaRPr lang="en-GB" sz="3000" dirty="0" smtClean="0">
              <a:latin typeface="+mj-lt"/>
            </a:endParaRPr>
          </a:p>
          <a:p>
            <a:pPr eaLnBrk="1" fontAlgn="auto" hangingPunct="1">
              <a:spcAft>
                <a:spcPts val="0"/>
              </a:spcAft>
              <a:defRPr/>
            </a:pPr>
            <a:r>
              <a:rPr lang="ru-RU" sz="3000" dirty="0" smtClean="0">
                <a:latin typeface="+mj-lt"/>
              </a:rPr>
              <a:t>Выемка путем обеспечения невозможности доступа к данным или даже изъятие конкретных данных с определенного компьютера или компьютерной системы</a:t>
            </a:r>
            <a:endParaRPr lang="en-GB" sz="3000" dirty="0">
              <a:latin typeface="+mj-lt"/>
            </a:endParaRPr>
          </a:p>
        </p:txBody>
      </p:sp>
      <p:sp>
        <p:nvSpPr>
          <p:cNvPr id="4" name="Rectangle 2"/>
          <p:cNvSpPr>
            <a:spLocks noGrp="1" noChangeArrowheads="1"/>
          </p:cNvSpPr>
          <p:nvPr>
            <p:ph type="title"/>
          </p:nvPr>
        </p:nvSpPr>
        <p:spPr/>
        <p:txBody>
          <a:bodyPr rtlCol="0">
            <a:normAutofit/>
          </a:bodyPr>
          <a:lstStyle/>
          <a:p>
            <a:pPr eaLnBrk="1" fontAlgn="auto" hangingPunct="1">
              <a:spcAft>
                <a:spcPts val="0"/>
              </a:spcAft>
              <a:defRPr/>
            </a:pPr>
            <a:r>
              <a:rPr lang="ru-RU" b="1" dirty="0" smtClean="0">
                <a:effectLst>
                  <a:outerShdw blurRad="38100" dist="38100" dir="2700000" algn="tl">
                    <a:srgbClr val="C0C0C0"/>
                  </a:outerShdw>
                </a:effectLst>
              </a:rPr>
              <a:t>Статья </a:t>
            </a:r>
            <a:r>
              <a:rPr lang="en-GB" b="1" dirty="0" smtClean="0">
                <a:effectLst>
                  <a:outerShdw blurRad="38100" dist="38100" dir="2700000" algn="tl">
                    <a:srgbClr val="C0C0C0"/>
                  </a:outerShdw>
                </a:effectLst>
              </a:rPr>
              <a:t>19</a:t>
            </a:r>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229600" cy="850900"/>
          </a:xfrm>
        </p:spPr>
        <p:txBody>
          <a:bodyPr rtlCol="0">
            <a:noAutofit/>
          </a:bodyPr>
          <a:lstStyle/>
          <a:p>
            <a:pPr eaLnBrk="1" fontAlgn="auto" hangingPunct="1">
              <a:spcAft>
                <a:spcPts val="0"/>
              </a:spcAft>
              <a:defRPr/>
            </a:pPr>
            <a:r>
              <a:rPr lang="ru-RU" sz="2800" b="1" dirty="0" smtClean="0"/>
              <a:t>Статья</a:t>
            </a:r>
            <a:r>
              <a:rPr lang="en-GB" sz="2800" b="1" dirty="0" smtClean="0"/>
              <a:t> </a:t>
            </a:r>
            <a:r>
              <a:rPr lang="en-GB" sz="2800" b="1" dirty="0"/>
              <a:t>19</a:t>
            </a:r>
            <a:r>
              <a:rPr lang="en-GB" sz="2800" b="1" dirty="0" smtClean="0"/>
              <a:t/>
            </a:r>
            <a:br>
              <a:rPr lang="en-GB" sz="2800" b="1" dirty="0" smtClean="0"/>
            </a:br>
            <a:r>
              <a:rPr lang="ru-RU" sz="2800" b="1" dirty="0" smtClean="0"/>
              <a:t> Обыск и выемка хранимых компьютерных данных</a:t>
            </a:r>
            <a:endParaRPr lang="en-GB" sz="2800" dirty="0"/>
          </a:p>
        </p:txBody>
      </p:sp>
      <p:sp>
        <p:nvSpPr>
          <p:cNvPr id="118787" name="Rectangle 3"/>
          <p:cNvSpPr>
            <a:spLocks noGrp="1" noChangeArrowheads="1"/>
          </p:cNvSpPr>
          <p:nvPr>
            <p:ph type="body" idx="1"/>
          </p:nvPr>
        </p:nvSpPr>
        <p:spPr>
          <a:xfrm>
            <a:off x="457200" y="1347788"/>
            <a:ext cx="8229600" cy="4857750"/>
          </a:xfrm>
        </p:spPr>
        <p:txBody>
          <a:bodyPr rtlCol="0">
            <a:normAutofit/>
          </a:bodyPr>
          <a:lstStyle/>
          <a:p>
            <a:pPr marL="457200" indent="-457200" eaLnBrk="1" fontAlgn="auto" hangingPunct="1">
              <a:lnSpc>
                <a:spcPct val="80000"/>
              </a:lnSpc>
              <a:spcAft>
                <a:spcPts val="0"/>
              </a:spcAft>
              <a:buFont typeface="Arial"/>
              <a:buAutoNum type="arabicPlain"/>
              <a:defRPr/>
            </a:pPr>
            <a:r>
              <a:rPr lang="ru-RU" sz="2800" dirty="0" smtClean="0"/>
              <a:t>Каждая Сторона принимает законодательные и иные меры, которые могут потребоваться </a:t>
            </a:r>
            <a:r>
              <a:rPr lang="ru-RU" sz="2800" b="1" dirty="0" smtClean="0"/>
              <a:t>для предоставления ее компетентным </a:t>
            </a:r>
            <a:r>
              <a:rPr lang="fr-FR" sz="2800" b="1" dirty="0" smtClean="0"/>
              <a:t>o</a:t>
            </a:r>
            <a:r>
              <a:rPr lang="ru-RU" sz="2800" b="1" dirty="0" smtClean="0"/>
              <a:t>рганам полномочий на обыск или иной аналогичный доступ к</a:t>
            </a:r>
            <a:r>
              <a:rPr lang="en-GB" sz="3000" dirty="0" smtClean="0">
                <a:latin typeface="+mj-lt"/>
              </a:rPr>
              <a:t>: </a:t>
            </a:r>
          </a:p>
          <a:p>
            <a:pPr marL="457200" indent="-457200" eaLnBrk="1" fontAlgn="auto" hangingPunct="1">
              <a:lnSpc>
                <a:spcPct val="80000"/>
              </a:lnSpc>
              <a:spcAft>
                <a:spcPts val="0"/>
              </a:spcAft>
              <a:buFont typeface="Arial"/>
              <a:buAutoNum type="alphaLcParenR"/>
              <a:defRPr/>
            </a:pPr>
            <a:r>
              <a:rPr lang="ru-RU" sz="2800" b="1" dirty="0" smtClean="0"/>
              <a:t>компьютерным системам</a:t>
            </a:r>
            <a:r>
              <a:rPr lang="ru-RU" sz="2800" dirty="0" smtClean="0"/>
              <a:t> или их частям, а также хранящимся в них компьютерным данным</a:t>
            </a:r>
            <a:r>
              <a:rPr lang="en-GB" sz="3000" dirty="0" smtClean="0">
                <a:latin typeface="+mj-lt"/>
              </a:rPr>
              <a:t>; </a:t>
            </a:r>
            <a:r>
              <a:rPr lang="ru-RU" sz="3000" dirty="0" smtClean="0">
                <a:latin typeface="+mj-lt"/>
              </a:rPr>
              <a:t>и</a:t>
            </a:r>
            <a:endParaRPr lang="en-GB" sz="3000" dirty="0" smtClean="0">
              <a:latin typeface="+mj-lt"/>
            </a:endParaRPr>
          </a:p>
          <a:p>
            <a:pPr marL="457200" indent="-457200" eaLnBrk="1" fontAlgn="auto" hangingPunct="1">
              <a:lnSpc>
                <a:spcPct val="80000"/>
              </a:lnSpc>
              <a:spcAft>
                <a:spcPts val="0"/>
              </a:spcAft>
              <a:buFont typeface="Arial" charset="0"/>
              <a:buAutoNum type="alphaLcParenR"/>
              <a:defRPr/>
            </a:pPr>
            <a:r>
              <a:rPr lang="ru-RU" sz="2800" b="1" dirty="0" smtClean="0"/>
              <a:t>носителям компьютерных данных</a:t>
            </a:r>
            <a:r>
              <a:rPr lang="ru-RU" sz="2800" dirty="0" smtClean="0"/>
              <a:t>, на которых могут храниться искомые компьютерные данные, на ее территории</a:t>
            </a:r>
            <a:endParaRPr lang="en-GB" sz="3000" dirty="0">
              <a:latin typeface="+mj-l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0">
            <a:normAutofit fontScale="77500" lnSpcReduction="20000"/>
          </a:bodyPr>
          <a:lstStyle/>
          <a:p>
            <a:pPr marL="712788" indent="-712788" eaLnBrk="1" fontAlgn="auto" hangingPunct="1">
              <a:spcAft>
                <a:spcPts val="0"/>
              </a:spcAft>
              <a:buFont typeface="Arial"/>
              <a:buNone/>
              <a:defRPr/>
            </a:pPr>
            <a:r>
              <a:rPr lang="en-GB" dirty="0" smtClean="0"/>
              <a:t>2 	</a:t>
            </a:r>
            <a:r>
              <a:rPr lang="ru-RU" dirty="0" smtClean="0"/>
              <a:t> Каждая Сторона принимает законодательные и иные меры, необходимые для обеспечения того, чтобы в случае, когда ее компетентные органы производят обыск или получают аналогичный доступ к определенной компьютерной системе или ее части в соответствии с положениями параграфа 1 «а» и </a:t>
            </a:r>
            <a:r>
              <a:rPr lang="ru-RU" b="1" dirty="0" smtClean="0"/>
              <a:t>имеют основания полагать, что искомые данные хранятся в другой компьютерной системе</a:t>
            </a:r>
            <a:r>
              <a:rPr lang="ru-RU" dirty="0" smtClean="0"/>
              <a:t> или ее части на территории этой Стороны, и </a:t>
            </a:r>
            <a:r>
              <a:rPr lang="ru-RU" b="1" dirty="0" smtClean="0"/>
              <a:t>когда такие данные на законном основании могут быть получены из первой системы</a:t>
            </a:r>
            <a:r>
              <a:rPr lang="ru-RU" dirty="0" smtClean="0"/>
              <a:t> или с ее помощью, такие органы имели возможность </a:t>
            </a:r>
            <a:r>
              <a:rPr lang="ru-RU" b="1" u="sng" dirty="0" smtClean="0"/>
              <a:t>оперативно распространить</a:t>
            </a:r>
            <a:r>
              <a:rPr lang="ru-RU" dirty="0" smtClean="0"/>
              <a:t> производимый обыск или иной аналогичный доступ на другую систему</a:t>
            </a:r>
            <a:r>
              <a:rPr lang="en-GB" dirty="0" smtClean="0"/>
              <a:t>.</a:t>
            </a:r>
          </a:p>
          <a:p>
            <a:pPr eaLnBrk="1" fontAlgn="auto" hangingPunct="1">
              <a:spcAft>
                <a:spcPts val="0"/>
              </a:spcAft>
              <a:buFont typeface="Arial"/>
              <a:buNone/>
              <a:defRPr/>
            </a:pPr>
            <a:endParaRPr lang="en-US" dirty="0"/>
          </a:p>
        </p:txBody>
      </p:sp>
      <p:sp>
        <p:nvSpPr>
          <p:cNvPr id="4" name="Rectangle 2"/>
          <p:cNvSpPr>
            <a:spLocks noGrp="1" noChangeArrowheads="1"/>
          </p:cNvSpPr>
          <p:nvPr>
            <p:ph type="title"/>
          </p:nvPr>
        </p:nvSpPr>
        <p:spPr>
          <a:xfrm>
            <a:off x="457200" y="274638"/>
            <a:ext cx="8229600" cy="1062037"/>
          </a:xfrm>
        </p:spPr>
        <p:txBody>
          <a:bodyPr rtlCol="0">
            <a:noAutofit/>
          </a:bodyPr>
          <a:lstStyle/>
          <a:p>
            <a:pPr eaLnBrk="1" fontAlgn="auto" hangingPunct="1">
              <a:spcAft>
                <a:spcPts val="0"/>
              </a:spcAft>
              <a:defRPr/>
            </a:pPr>
            <a:r>
              <a:rPr lang="ru-RU" sz="3200" b="1" dirty="0" smtClean="0"/>
              <a:t>Статья </a:t>
            </a:r>
            <a:r>
              <a:rPr lang="en-GB" sz="3200" b="1" dirty="0" smtClean="0"/>
              <a:t>19</a:t>
            </a:r>
            <a:br>
              <a:rPr lang="en-GB" sz="3200" b="1" dirty="0" smtClean="0"/>
            </a:br>
            <a:r>
              <a:rPr lang="ru-RU" sz="3200" b="1" dirty="0" smtClean="0"/>
              <a:t> Обыск и выемка хранимых компьютерных данных</a:t>
            </a:r>
            <a:endParaRPr lang="en-GB" sz="3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38713"/>
          </a:xfrm>
        </p:spPr>
        <p:txBody>
          <a:bodyPr rtlCol="0">
            <a:noAutofit/>
          </a:bodyPr>
          <a:lstStyle/>
          <a:p>
            <a:pPr marL="514350" indent="-514350" eaLnBrk="1" fontAlgn="auto" hangingPunct="1">
              <a:lnSpc>
                <a:spcPts val="2700"/>
              </a:lnSpc>
              <a:spcAft>
                <a:spcPts val="0"/>
              </a:spcAft>
              <a:buFont typeface="Arial"/>
              <a:buAutoNum type="arabicPlain" startAt="3"/>
              <a:defRPr/>
            </a:pPr>
            <a:r>
              <a:rPr lang="ru-RU" sz="1600" dirty="0" smtClean="0"/>
              <a:t>Каждая Сторона принимает законодательные и иные меры, </a:t>
            </a:r>
            <a:r>
              <a:rPr lang="ru-RU" sz="1600" b="1" dirty="0" smtClean="0"/>
              <a:t>необходимые для предоставления ее компетентным органам полномочий производить выемку компьютерных данных</a:t>
            </a:r>
            <a:r>
              <a:rPr lang="ru-RU" sz="1600" dirty="0" smtClean="0"/>
              <a:t>, доступ к которым был получен в соответствии с положениями пунктов 1 или 2, или иным аналогичным образом обеспечивать их сохранность. Эти меры должны включать предоставление полномочий</a:t>
            </a:r>
            <a:r>
              <a:rPr lang="en-GB" sz="1600" dirty="0" smtClean="0"/>
              <a:t>:</a:t>
            </a:r>
          </a:p>
          <a:p>
            <a:pPr marL="514350" indent="-514350" eaLnBrk="1" fontAlgn="auto" hangingPunct="1">
              <a:lnSpc>
                <a:spcPts val="2700"/>
              </a:lnSpc>
              <a:spcAft>
                <a:spcPts val="0"/>
              </a:spcAft>
              <a:buFont typeface="Arial"/>
              <a:buAutoNum type="alphaLcParenR"/>
              <a:defRPr/>
            </a:pPr>
            <a:r>
              <a:rPr lang="en-GB" sz="1600" b="1" dirty="0" smtClean="0"/>
              <a:t> </a:t>
            </a:r>
            <a:r>
              <a:rPr lang="ru-RU" sz="1600" b="1" dirty="0" smtClean="0"/>
              <a:t>производить выемку</a:t>
            </a:r>
            <a:r>
              <a:rPr lang="ru-RU" sz="1600" dirty="0" smtClean="0"/>
              <a:t> компьютерной системы, ее части или носителей, используемых для хранения компьютерных данных, </a:t>
            </a:r>
            <a:r>
              <a:rPr lang="ru-RU" sz="1600" b="1" dirty="0" smtClean="0"/>
              <a:t>либо иным аналогичным образом обеспечивать их сохранность</a:t>
            </a:r>
            <a:endParaRPr lang="en-GB" sz="1600" dirty="0" smtClean="0"/>
          </a:p>
          <a:p>
            <a:pPr marL="536575" indent="-514350" eaLnBrk="1" fontAlgn="auto" hangingPunct="1">
              <a:lnSpc>
                <a:spcPts val="2700"/>
              </a:lnSpc>
              <a:spcAft>
                <a:spcPts val="0"/>
              </a:spcAft>
              <a:buFontTx/>
              <a:buAutoNum type="alphaLcParenR"/>
              <a:defRPr/>
            </a:pPr>
            <a:r>
              <a:rPr lang="en-GB" sz="1600" b="1" dirty="0" smtClean="0"/>
              <a:t> </a:t>
            </a:r>
            <a:r>
              <a:rPr lang="ru-RU" sz="1600" b="1" dirty="0" smtClean="0"/>
              <a:t>изготавливать и оставлять у себя копии</a:t>
            </a:r>
            <a:r>
              <a:rPr lang="ru-RU" sz="1600" dirty="0" smtClean="0"/>
              <a:t> соответствующих компьютерных данных</a:t>
            </a:r>
            <a:r>
              <a:rPr lang="en-GB" sz="1600" dirty="0" smtClean="0"/>
              <a:t>;</a:t>
            </a:r>
          </a:p>
          <a:p>
            <a:pPr marL="536575" indent="-514350" eaLnBrk="1" fontAlgn="auto" hangingPunct="1">
              <a:lnSpc>
                <a:spcPts val="2700"/>
              </a:lnSpc>
              <a:spcAft>
                <a:spcPts val="0"/>
              </a:spcAft>
              <a:buFontTx/>
              <a:buAutoNum type="alphaLcParenR"/>
              <a:defRPr/>
            </a:pPr>
            <a:r>
              <a:rPr lang="en-GB" sz="1600" b="1" dirty="0" smtClean="0"/>
              <a:t> </a:t>
            </a:r>
            <a:r>
              <a:rPr lang="ru-RU" sz="1600" b="1" dirty="0" smtClean="0"/>
              <a:t>обеспечивать целостность относящихся к делу</a:t>
            </a:r>
            <a:r>
              <a:rPr lang="ru-RU" sz="1600" dirty="0" smtClean="0"/>
              <a:t> хранимых компьютерных данных</a:t>
            </a:r>
            <a:r>
              <a:rPr lang="en-GB" sz="1600" dirty="0" smtClean="0"/>
              <a:t>;</a:t>
            </a:r>
          </a:p>
          <a:p>
            <a:pPr marL="536575" indent="-514350" eaLnBrk="1" fontAlgn="auto" hangingPunct="1">
              <a:lnSpc>
                <a:spcPts val="2700"/>
              </a:lnSpc>
              <a:spcAft>
                <a:spcPts val="0"/>
              </a:spcAft>
              <a:buFontTx/>
              <a:buAutoNum type="alphaLcParenR"/>
              <a:defRPr/>
            </a:pPr>
            <a:r>
              <a:rPr lang="en-GB" sz="1600" b="1" dirty="0" smtClean="0"/>
              <a:t> </a:t>
            </a:r>
            <a:r>
              <a:rPr lang="ru-RU" sz="1600" b="1" dirty="0" smtClean="0"/>
              <a:t>делать компьютерные данные</a:t>
            </a:r>
            <a:r>
              <a:rPr lang="ru-RU" sz="1600" dirty="0" smtClean="0"/>
              <a:t>, находящиеся в компьютерной системе, доступ в которую был получен, </a:t>
            </a:r>
            <a:r>
              <a:rPr lang="ru-RU" sz="1600" b="1" dirty="0" smtClean="0"/>
              <a:t>недоступными или изымать их</a:t>
            </a:r>
            <a:r>
              <a:rPr lang="ru-RU" sz="1600" dirty="0" smtClean="0"/>
              <a:t> из нее</a:t>
            </a:r>
            <a:r>
              <a:rPr lang="en-GB" sz="1600" dirty="0" smtClean="0"/>
              <a:t>.</a:t>
            </a:r>
          </a:p>
          <a:p>
            <a:pPr eaLnBrk="1" fontAlgn="auto" hangingPunct="1">
              <a:spcAft>
                <a:spcPts val="0"/>
              </a:spcAft>
              <a:buFont typeface="Arial"/>
              <a:buChar char="•"/>
              <a:defRPr/>
            </a:pPr>
            <a:endParaRPr lang="en-US" sz="1600"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ru-RU" sz="3400" b="1" dirty="0" smtClean="0"/>
              <a:t>Статья</a:t>
            </a:r>
            <a:r>
              <a:rPr lang="en-GB" sz="3400" b="1" dirty="0" smtClean="0"/>
              <a:t> </a:t>
            </a:r>
            <a:r>
              <a:rPr lang="en-GB" sz="3400" b="1" dirty="0"/>
              <a:t>19</a:t>
            </a:r>
            <a:r>
              <a:rPr lang="en-GB" sz="3400" b="1" dirty="0" smtClean="0"/>
              <a:t/>
            </a:r>
            <a:br>
              <a:rPr lang="en-GB" sz="3400" b="1" dirty="0" smtClean="0"/>
            </a:br>
            <a:r>
              <a:rPr lang="ru-RU" sz="3600" b="1" dirty="0" smtClean="0"/>
              <a:t> Обыск и выемка хранимых компьютерных данных</a:t>
            </a:r>
            <a:endParaRPr lang="en-GB" sz="3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3"/>
          <p:cNvSpPr>
            <a:spLocks noGrp="1" noChangeArrowheads="1"/>
          </p:cNvSpPr>
          <p:nvPr>
            <p:ph type="body" idx="1"/>
          </p:nvPr>
        </p:nvSpPr>
        <p:spPr>
          <a:xfrm>
            <a:off x="457200" y="1536700"/>
            <a:ext cx="8229600" cy="4957763"/>
          </a:xfrm>
        </p:spPr>
        <p:txBody>
          <a:bodyPr/>
          <a:lstStyle/>
          <a:p>
            <a:pPr eaLnBrk="1" hangingPunct="1">
              <a:lnSpc>
                <a:spcPct val="80000"/>
              </a:lnSpc>
              <a:buNone/>
            </a:pPr>
            <a:r>
              <a:rPr lang="en-GB" sz="3000" dirty="0" smtClean="0"/>
              <a:t>4	</a:t>
            </a:r>
            <a:r>
              <a:rPr lang="ru-RU" sz="2800" dirty="0" smtClean="0"/>
              <a:t>Каждая Сторона принимает законодательные и иные меры, необходимые для предоставления ее компетентным органам полномочий требовать от любого лица, обладающего знаниями о функционировании соответствующей компьютерной системы или применяемых мерах защиты хранящихся там компьютерных данных, предоставления в разумных пределах необходимых сведений, которые позволяют осуществить действия, предусмотренные пунктами 1 и 2</a:t>
            </a:r>
            <a:r>
              <a:rPr lang="en-GB" sz="3000" dirty="0" smtClean="0"/>
              <a:t>.</a:t>
            </a:r>
          </a:p>
        </p:txBody>
      </p:sp>
      <p:sp>
        <p:nvSpPr>
          <p:cNvPr id="5"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ru-RU" sz="3400" b="1" dirty="0" smtClean="0"/>
              <a:t>Статья</a:t>
            </a:r>
            <a:r>
              <a:rPr lang="en-GB" sz="3400" b="1" dirty="0" smtClean="0"/>
              <a:t> </a:t>
            </a:r>
            <a:r>
              <a:rPr lang="en-GB" sz="3400" b="1" dirty="0"/>
              <a:t>19</a:t>
            </a:r>
            <a:r>
              <a:rPr lang="en-GB" sz="3400" b="1" dirty="0" smtClean="0"/>
              <a:t/>
            </a:r>
            <a:br>
              <a:rPr lang="en-GB" sz="3400" b="1" dirty="0" smtClean="0"/>
            </a:br>
            <a:r>
              <a:rPr lang="ru-RU" sz="3200" b="1" dirty="0" smtClean="0"/>
              <a:t>Обыск и выемка хранимых компьютерных данных</a:t>
            </a:r>
            <a:endParaRPr lang="en-GB" sz="3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57200" y="274638"/>
            <a:ext cx="8229600" cy="860425"/>
          </a:xfrm>
        </p:spPr>
        <p:txBody>
          <a:bodyPr/>
          <a:lstStyle/>
          <a:p>
            <a:pPr eaLnBrk="1" hangingPunct="1"/>
            <a:r>
              <a:rPr lang="ru-RU" b="1" dirty="0" smtClean="0"/>
              <a:t>Повестка дня</a:t>
            </a:r>
            <a:endParaRPr lang="en-US" b="1" dirty="0" smtClean="0"/>
          </a:p>
        </p:txBody>
      </p:sp>
      <p:sp>
        <p:nvSpPr>
          <p:cNvPr id="3" name="Content Placeholder 2"/>
          <p:cNvSpPr>
            <a:spLocks noGrp="1"/>
          </p:cNvSpPr>
          <p:nvPr>
            <p:ph idx="1"/>
          </p:nvPr>
        </p:nvSpPr>
        <p:spPr>
          <a:xfrm>
            <a:off x="457200" y="1135063"/>
            <a:ext cx="8513763" cy="5494337"/>
          </a:xfrm>
        </p:spPr>
        <p:txBody>
          <a:bodyPr>
            <a:normAutofit/>
          </a:bodyPr>
          <a:lstStyle/>
          <a:p>
            <a:pPr eaLnBrk="1" hangingPunct="1">
              <a:lnSpc>
                <a:spcPct val="90000"/>
              </a:lnSpc>
            </a:pPr>
            <a:endParaRPr lang="en-US" sz="2800" dirty="0" smtClean="0"/>
          </a:p>
          <a:p>
            <a:pPr eaLnBrk="1" hangingPunct="1">
              <a:lnSpc>
                <a:spcPct val="90000"/>
              </a:lnSpc>
            </a:pPr>
            <a:r>
              <a:rPr lang="ru-RU" sz="2800" dirty="0" smtClean="0"/>
              <a:t>Часть один – Процессуальные положения Будапештской конвенции</a:t>
            </a:r>
            <a:endParaRPr lang="en-US" sz="2600" dirty="0" smtClean="0"/>
          </a:p>
          <a:p>
            <a:pPr eaLnBrk="1" hangingPunct="1">
              <a:lnSpc>
                <a:spcPct val="90000"/>
              </a:lnSpc>
            </a:pPr>
            <a:endParaRPr lang="en-US" sz="2600" dirty="0" smtClean="0"/>
          </a:p>
          <a:p>
            <a:pPr eaLnBrk="1" hangingPunct="1">
              <a:lnSpc>
                <a:spcPct val="90000"/>
              </a:lnSpc>
            </a:pPr>
            <a:r>
              <a:rPr lang="ru-RU" sz="2600" dirty="0" smtClean="0"/>
              <a:t>Часть два – Процессуальные положения национального законодательства</a:t>
            </a:r>
            <a:endParaRPr lang="en-US" sz="2600" dirty="0" smtClean="0"/>
          </a:p>
          <a:p>
            <a:pPr eaLnBrk="1" hangingPunct="1">
              <a:lnSpc>
                <a:spcPct val="90000"/>
              </a:lnSpc>
            </a:pPr>
            <a:endParaRPr lang="en-US" sz="2800" dirty="0" smtClean="0"/>
          </a:p>
          <a:p>
            <a:pPr eaLnBrk="1" hangingPunct="1">
              <a:lnSpc>
                <a:spcPct val="90000"/>
              </a:lnSpc>
            </a:pPr>
            <a:r>
              <a:rPr lang="ru-RU" sz="2800" dirty="0" smtClean="0"/>
              <a:t>Часть три – Резюме</a:t>
            </a:r>
            <a:endParaRPr lang="en-US" sz="2800" dirty="0" smtClean="0"/>
          </a:p>
          <a:p>
            <a:pPr lvl="2" eaLnBrk="1" hangingPunct="1">
              <a:lnSpc>
                <a:spcPct val="90000"/>
              </a:lnSpc>
            </a:pPr>
            <a:endParaRPr lang="en-US" sz="2000" dirty="0" smtClean="0"/>
          </a:p>
          <a:p>
            <a:pPr lvl="2" eaLnBrk="1" hangingPunct="1">
              <a:lnSpc>
                <a:spcPct val="90000"/>
              </a:lnSpc>
            </a:pPr>
            <a:endParaRPr lang="en-US" sz="2000" dirty="0" smtClean="0"/>
          </a:p>
        </p:txBody>
      </p:sp>
      <p:sp>
        <p:nvSpPr>
          <p:cNvPr id="4" name="Slide Number Placeholder 3"/>
          <p:cNvSpPr>
            <a:spLocks noGrp="1"/>
          </p:cNvSpPr>
          <p:nvPr>
            <p:ph type="sldNum" sz="quarter" idx="12"/>
          </p:nvPr>
        </p:nvSpPr>
        <p:spPr/>
        <p:txBody>
          <a:bodyPr/>
          <a:lstStyle/>
          <a:p>
            <a:pPr>
              <a:defRPr/>
            </a:pPr>
            <a:fld id="{73AEC453-3CDD-4E39-87C2-F0F449094713}" type="slidenum">
              <a:rPr lang="en-US"/>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rtlCol="0">
            <a:normAutofit fontScale="90000"/>
          </a:bodyPr>
          <a:lstStyle/>
          <a:p>
            <a:pPr eaLnBrk="1" fontAlgn="auto" hangingPunct="1">
              <a:spcAft>
                <a:spcPts val="0"/>
              </a:spcAft>
              <a:defRPr/>
            </a:pPr>
            <a:r>
              <a:rPr lang="ru-RU" sz="4000" b="1" dirty="0" smtClean="0"/>
              <a:t>Статья</a:t>
            </a:r>
            <a:r>
              <a:rPr lang="en-GB" sz="4000" b="1" dirty="0" smtClean="0"/>
              <a:t> </a:t>
            </a:r>
            <a:r>
              <a:rPr lang="en-GB" sz="4000" b="1" dirty="0"/>
              <a:t>20</a:t>
            </a:r>
            <a:r>
              <a:rPr lang="en-GB" sz="4000" b="1" dirty="0" smtClean="0"/>
              <a:t/>
            </a:r>
            <a:br>
              <a:rPr lang="en-GB" sz="4000" b="1" dirty="0" smtClean="0"/>
            </a:br>
            <a:r>
              <a:rPr lang="ru-RU" sz="3600" b="1" dirty="0" smtClean="0"/>
              <a:t>Сбор в режиме реального времени данных о потоках информации</a:t>
            </a:r>
            <a:endParaRPr lang="en-GB" sz="4000" dirty="0"/>
          </a:p>
        </p:txBody>
      </p:sp>
      <p:sp>
        <p:nvSpPr>
          <p:cNvPr id="121859" name="Rectangle 3"/>
          <p:cNvSpPr>
            <a:spLocks noGrp="1" noChangeArrowheads="1"/>
          </p:cNvSpPr>
          <p:nvPr>
            <p:ph type="body" idx="1"/>
          </p:nvPr>
        </p:nvSpPr>
        <p:spPr>
          <a:xfrm>
            <a:off x="457200" y="1558925"/>
            <a:ext cx="8229600" cy="5057775"/>
          </a:xfrm>
        </p:spPr>
        <p:txBody>
          <a:bodyPr rtlCol="0">
            <a:normAutofit/>
          </a:bodyPr>
          <a:lstStyle/>
          <a:p>
            <a:pPr marL="457200" indent="-457200" eaLnBrk="1" fontAlgn="auto" hangingPunct="1">
              <a:lnSpc>
                <a:spcPct val="90000"/>
              </a:lnSpc>
              <a:spcAft>
                <a:spcPts val="0"/>
              </a:spcAft>
              <a:buFont typeface="Arial"/>
              <a:buNone/>
              <a:defRPr/>
            </a:pPr>
            <a:r>
              <a:rPr lang="en-GB" sz="2400" dirty="0" smtClean="0">
                <a:latin typeface="+mj-lt"/>
              </a:rPr>
              <a:t>1	</a:t>
            </a:r>
            <a:r>
              <a:rPr lang="ru-RU" sz="2400" dirty="0" smtClean="0"/>
              <a:t>Каждая Сторона принимает законодательные и иные меры, необходимые </a:t>
            </a:r>
            <a:r>
              <a:rPr lang="ru-RU" sz="2400" b="1" dirty="0" smtClean="0"/>
              <a:t>для предоставления ее компетентным органам полномочий</a:t>
            </a:r>
            <a:r>
              <a:rPr lang="en-GB" sz="2400" dirty="0" smtClean="0">
                <a:latin typeface="+mj-lt"/>
              </a:rPr>
              <a:t>:</a:t>
            </a:r>
          </a:p>
          <a:p>
            <a:pPr marL="457200" indent="-457200" eaLnBrk="1" fontAlgn="auto" hangingPunct="1">
              <a:lnSpc>
                <a:spcPct val="90000"/>
              </a:lnSpc>
              <a:spcAft>
                <a:spcPts val="0"/>
              </a:spcAft>
              <a:buFont typeface="Arial"/>
              <a:buNone/>
              <a:defRPr/>
            </a:pPr>
            <a:r>
              <a:rPr lang="en-GB" sz="2400" dirty="0" smtClean="0">
                <a:latin typeface="+mj-lt"/>
              </a:rPr>
              <a:t>a)	</a:t>
            </a:r>
            <a:r>
              <a:rPr lang="ru-RU" sz="2400" b="1" dirty="0" smtClean="0"/>
              <a:t>собирать или записывать</a:t>
            </a:r>
            <a:r>
              <a:rPr lang="ru-RU" sz="2400" dirty="0" smtClean="0"/>
              <a:t> с применением технических средств на территории этой Стороны</a:t>
            </a:r>
            <a:r>
              <a:rPr lang="en-GB" sz="2400" dirty="0" smtClean="0">
                <a:latin typeface="+mj-lt"/>
              </a:rPr>
              <a:t>, </a:t>
            </a:r>
            <a:r>
              <a:rPr lang="ru-RU" sz="2400" dirty="0" smtClean="0">
                <a:latin typeface="+mj-lt"/>
              </a:rPr>
              <a:t>и</a:t>
            </a:r>
            <a:r>
              <a:rPr lang="en-GB" sz="2400" dirty="0" smtClean="0">
                <a:latin typeface="+mj-lt"/>
              </a:rPr>
              <a:t> </a:t>
            </a:r>
          </a:p>
          <a:p>
            <a:pPr marL="457200" indent="-457200" eaLnBrk="1" fontAlgn="auto" hangingPunct="1">
              <a:lnSpc>
                <a:spcPct val="90000"/>
              </a:lnSpc>
              <a:spcAft>
                <a:spcPts val="0"/>
              </a:spcAft>
              <a:buFontTx/>
              <a:buNone/>
              <a:defRPr/>
            </a:pPr>
            <a:r>
              <a:rPr lang="en-GB" sz="2400" dirty="0" smtClean="0">
                <a:latin typeface="+mj-lt"/>
              </a:rPr>
              <a:t>b)	</a:t>
            </a:r>
            <a:r>
              <a:rPr lang="ru-RU" sz="2400" b="1" dirty="0" smtClean="0"/>
              <a:t>обязать поставщиков услуг</a:t>
            </a:r>
            <a:r>
              <a:rPr lang="ru-RU" sz="2400" dirty="0" smtClean="0"/>
              <a:t> в пределах имеющихся у них технических возможностей</a:t>
            </a:r>
            <a:r>
              <a:rPr lang="en-GB" sz="2400" dirty="0" smtClean="0">
                <a:latin typeface="+mj-lt"/>
              </a:rPr>
              <a:t>:</a:t>
            </a:r>
            <a:endParaRPr lang="en-GB" sz="2400" dirty="0">
              <a:latin typeface="+mj-lt"/>
            </a:endParaRPr>
          </a:p>
          <a:p>
            <a:pPr marL="442913" eaLnBrk="1" fontAlgn="auto" hangingPunct="1">
              <a:lnSpc>
                <a:spcPct val="90000"/>
              </a:lnSpc>
              <a:spcAft>
                <a:spcPts val="0"/>
              </a:spcAft>
              <a:buFontTx/>
              <a:buNone/>
              <a:defRPr/>
            </a:pPr>
            <a:r>
              <a:rPr lang="en-GB" sz="2400" dirty="0">
                <a:latin typeface="+mj-lt"/>
              </a:rPr>
              <a:t>	</a:t>
            </a:r>
            <a:r>
              <a:rPr lang="en-GB" sz="2400" dirty="0" smtClean="0">
                <a:latin typeface="+mj-lt"/>
              </a:rPr>
              <a:t>	</a:t>
            </a:r>
            <a:r>
              <a:rPr lang="en-GB" sz="2400" dirty="0" err="1" smtClean="0">
                <a:latin typeface="+mj-lt"/>
              </a:rPr>
              <a:t>i</a:t>
            </a:r>
            <a:r>
              <a:rPr lang="en-GB" sz="2400" dirty="0" smtClean="0">
                <a:latin typeface="+mj-lt"/>
              </a:rPr>
              <a:t>)	</a:t>
            </a:r>
            <a:r>
              <a:rPr lang="ru-RU" sz="2400" dirty="0" smtClean="0"/>
              <a:t>собирать или записывать с применением технических средств на территории этой Стороны</a:t>
            </a:r>
            <a:r>
              <a:rPr lang="en-GB" sz="2400" dirty="0" smtClean="0">
                <a:latin typeface="+mj-lt"/>
              </a:rPr>
              <a:t>; </a:t>
            </a:r>
            <a:r>
              <a:rPr lang="ru-RU" sz="2400" dirty="0" smtClean="0">
                <a:latin typeface="+mj-lt"/>
              </a:rPr>
              <a:t>или</a:t>
            </a:r>
            <a:endParaRPr lang="en-GB" sz="2400" dirty="0">
              <a:latin typeface="+mj-lt"/>
            </a:endParaRPr>
          </a:p>
          <a:p>
            <a:pPr marL="442913" eaLnBrk="1" fontAlgn="auto" hangingPunct="1">
              <a:lnSpc>
                <a:spcPct val="90000"/>
              </a:lnSpc>
              <a:spcAft>
                <a:spcPts val="0"/>
              </a:spcAft>
              <a:buFontTx/>
              <a:buNone/>
              <a:defRPr/>
            </a:pPr>
            <a:r>
              <a:rPr lang="en-GB" sz="2400" dirty="0">
                <a:latin typeface="+mj-lt"/>
              </a:rPr>
              <a:t>	</a:t>
            </a:r>
            <a:r>
              <a:rPr lang="en-GB" sz="2400" dirty="0" smtClean="0">
                <a:latin typeface="+mj-lt"/>
              </a:rPr>
              <a:t>	ii)	</a:t>
            </a:r>
            <a:r>
              <a:rPr lang="ru-RU" sz="2400" dirty="0" smtClean="0"/>
              <a:t>сотрудничать с компетентными органами и помогать им собирать или записывать </a:t>
            </a:r>
            <a:r>
              <a:rPr lang="ru-RU" sz="2400" b="1" dirty="0" smtClean="0"/>
              <a:t>в реальном режиме времени данные о потоках информации</a:t>
            </a:r>
            <a:r>
              <a:rPr lang="ru-RU" sz="2400" dirty="0" smtClean="0"/>
              <a:t>, связанные с конкретными сообщениями на территории этой Стороны, передаваемыми по компьютерной систем</a:t>
            </a:r>
            <a:r>
              <a:rPr lang="en-GB" sz="2400" dirty="0" smtClean="0">
                <a:latin typeface="+mj-lt"/>
              </a:rPr>
              <a:t>.</a:t>
            </a:r>
            <a:endParaRPr lang="en-GB" sz="2400" dirty="0">
              <a:latin typeface="+mj-l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ru-RU" sz="4000" b="1" dirty="0" smtClean="0"/>
              <a:t>Статья</a:t>
            </a:r>
            <a:r>
              <a:rPr lang="en-GB" sz="4000" b="1" dirty="0" smtClean="0"/>
              <a:t> </a:t>
            </a:r>
            <a:r>
              <a:rPr lang="en-GB" sz="4000" b="1" dirty="0"/>
              <a:t>21</a:t>
            </a:r>
            <a:r>
              <a:rPr lang="en-GB" sz="4000" b="1" dirty="0" smtClean="0"/>
              <a:t/>
            </a:r>
            <a:br>
              <a:rPr lang="en-GB" sz="4000" b="1" dirty="0" smtClean="0"/>
            </a:br>
            <a:r>
              <a:rPr lang="ru-RU" sz="3600" b="1" dirty="0" smtClean="0"/>
              <a:t>Перехват данных о содержании</a:t>
            </a:r>
            <a:endParaRPr lang="en-GB" sz="4000" b="1" dirty="0"/>
          </a:p>
        </p:txBody>
      </p:sp>
      <p:sp>
        <p:nvSpPr>
          <p:cNvPr id="122883" name="Rectangle 3"/>
          <p:cNvSpPr>
            <a:spLocks noGrp="1" noChangeArrowheads="1"/>
          </p:cNvSpPr>
          <p:nvPr>
            <p:ph type="body" idx="1"/>
          </p:nvPr>
        </p:nvSpPr>
        <p:spPr>
          <a:xfrm>
            <a:off x="457200" y="1600200"/>
            <a:ext cx="8229600" cy="5027613"/>
          </a:xfrm>
        </p:spPr>
        <p:txBody>
          <a:bodyPr rtlCol="0">
            <a:normAutofit/>
          </a:bodyPr>
          <a:lstStyle/>
          <a:p>
            <a:pPr marL="457200" indent="-457200" eaLnBrk="1" fontAlgn="auto" hangingPunct="1">
              <a:lnSpc>
                <a:spcPct val="80000"/>
              </a:lnSpc>
              <a:spcAft>
                <a:spcPts val="0"/>
              </a:spcAft>
              <a:buFont typeface="Arial"/>
              <a:buAutoNum type="arabicPlain"/>
              <a:defRPr/>
            </a:pPr>
            <a:r>
              <a:rPr lang="ru-RU" sz="2400" dirty="0" smtClean="0"/>
              <a:t>Каждая Сторона принимает законодательные и иные меры </a:t>
            </a:r>
            <a:r>
              <a:rPr lang="ru-RU" sz="2400" b="1" dirty="0" smtClean="0"/>
              <a:t>в отношении ряда серьезных правонарушений, подлежащих квалификации в соответствии с нормами внутригосударственного права</a:t>
            </a:r>
            <a:r>
              <a:rPr lang="ru-RU" sz="2400" dirty="0" smtClean="0"/>
              <a:t>, необходимые для того, чтобы наделить ее компетентные органы полномочиями</a:t>
            </a:r>
            <a:r>
              <a:rPr lang="en-GB" sz="2400" dirty="0" smtClean="0"/>
              <a:t>:</a:t>
            </a:r>
          </a:p>
          <a:p>
            <a:pPr marL="457200" indent="-457200" eaLnBrk="1" fontAlgn="auto" hangingPunct="1">
              <a:lnSpc>
                <a:spcPct val="80000"/>
              </a:lnSpc>
              <a:spcAft>
                <a:spcPts val="0"/>
              </a:spcAft>
              <a:buFont typeface="Arial"/>
              <a:buAutoNum type="alphaLcParenR"/>
              <a:defRPr/>
            </a:pPr>
            <a:r>
              <a:rPr lang="ru-RU" sz="2400" b="1" dirty="0" smtClean="0"/>
              <a:t>собирать или записывать </a:t>
            </a:r>
            <a:r>
              <a:rPr lang="ru-RU" sz="2400" dirty="0" smtClean="0"/>
              <a:t>с применением технических средств на территории этой Стороны</a:t>
            </a:r>
            <a:r>
              <a:rPr lang="en-GB" sz="2400" dirty="0" smtClean="0"/>
              <a:t>, </a:t>
            </a:r>
            <a:r>
              <a:rPr lang="ru-RU" sz="2400" dirty="0" smtClean="0"/>
              <a:t>и</a:t>
            </a:r>
            <a:r>
              <a:rPr lang="en-GB" sz="2400" dirty="0" smtClean="0"/>
              <a:t> </a:t>
            </a:r>
          </a:p>
          <a:p>
            <a:pPr marL="457200" indent="-457200" eaLnBrk="1" fontAlgn="auto" hangingPunct="1">
              <a:lnSpc>
                <a:spcPct val="80000"/>
              </a:lnSpc>
              <a:spcAft>
                <a:spcPts val="0"/>
              </a:spcAft>
              <a:buFontTx/>
              <a:buAutoNum type="alphaLcParenR"/>
              <a:defRPr/>
            </a:pPr>
            <a:r>
              <a:rPr lang="ru-RU" sz="2400" b="1" dirty="0" smtClean="0"/>
              <a:t>обязать поставщика услуг</a:t>
            </a:r>
            <a:r>
              <a:rPr lang="ru-RU" sz="2400" dirty="0" smtClean="0"/>
              <a:t> в пределах имеющихся у него технических возможностей</a:t>
            </a:r>
            <a:r>
              <a:rPr lang="en-GB" sz="2400" dirty="0" smtClean="0"/>
              <a:t>:</a:t>
            </a:r>
            <a:endParaRPr lang="en-GB" sz="2400" dirty="0"/>
          </a:p>
          <a:p>
            <a:pPr eaLnBrk="1" fontAlgn="auto" hangingPunct="1">
              <a:lnSpc>
                <a:spcPct val="80000"/>
              </a:lnSpc>
              <a:spcAft>
                <a:spcPts val="0"/>
              </a:spcAft>
              <a:buFontTx/>
              <a:buNone/>
              <a:defRPr/>
            </a:pPr>
            <a:r>
              <a:rPr lang="en-GB" sz="2400" dirty="0" smtClean="0"/>
              <a:t>	</a:t>
            </a:r>
            <a:r>
              <a:rPr lang="en-GB" sz="2400" dirty="0" err="1" smtClean="0"/>
              <a:t>i</a:t>
            </a:r>
            <a:r>
              <a:rPr lang="en-GB" sz="2400" dirty="0" smtClean="0"/>
              <a:t>) </a:t>
            </a:r>
            <a:r>
              <a:rPr lang="ru-RU" sz="2400" dirty="0" smtClean="0"/>
              <a:t>собирать или записывать с использованием технических средств на территории этой Стороны</a:t>
            </a:r>
            <a:r>
              <a:rPr lang="en-GB" sz="2400" dirty="0" smtClean="0"/>
              <a:t>, </a:t>
            </a:r>
            <a:r>
              <a:rPr lang="ru-RU" sz="2400" dirty="0" smtClean="0"/>
              <a:t>или</a:t>
            </a:r>
            <a:endParaRPr lang="en-GB" sz="2400" dirty="0"/>
          </a:p>
          <a:p>
            <a:pPr eaLnBrk="1" fontAlgn="auto" hangingPunct="1">
              <a:lnSpc>
                <a:spcPct val="80000"/>
              </a:lnSpc>
              <a:spcAft>
                <a:spcPts val="0"/>
              </a:spcAft>
              <a:buFontTx/>
              <a:buNone/>
              <a:defRPr/>
            </a:pPr>
            <a:r>
              <a:rPr lang="en-GB" sz="2400" dirty="0" smtClean="0"/>
              <a:t>	ii) </a:t>
            </a:r>
            <a:r>
              <a:rPr lang="ru-RU" sz="2400" dirty="0" smtClean="0"/>
              <a:t>сотрудничать с компетентными органами и помогать им </a:t>
            </a:r>
            <a:r>
              <a:rPr lang="ru-RU" sz="2400" b="1" dirty="0" smtClean="0"/>
              <a:t>в сборе или записи в режиме реального времени</a:t>
            </a:r>
            <a:r>
              <a:rPr lang="ru-RU" sz="2400" dirty="0" smtClean="0"/>
              <a:t> </a:t>
            </a:r>
            <a:r>
              <a:rPr lang="ru-RU" sz="2400" b="1" dirty="0" smtClean="0"/>
              <a:t>данных о содержании указанных сообщений</a:t>
            </a:r>
            <a:r>
              <a:rPr lang="ru-RU" sz="2400" dirty="0" smtClean="0"/>
              <a:t> на ее территории, передаваемых с помощью компьютерных систем</a:t>
            </a:r>
            <a:r>
              <a:rPr lang="en-GB" sz="2400" dirty="0" smtClean="0"/>
              <a:t>.</a:t>
            </a:r>
            <a:endParaRPr lang="en-GB"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1"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143362" name="TextBox 3"/>
          <p:cNvSpPr txBox="1">
            <a:spLocks noChangeArrowheads="1"/>
          </p:cNvSpPr>
          <p:nvPr/>
        </p:nvSpPr>
        <p:spPr bwMode="auto">
          <a:xfrm>
            <a:off x="3071813" y="4500563"/>
            <a:ext cx="2842445" cy="923330"/>
          </a:xfrm>
          <a:prstGeom prst="rect">
            <a:avLst/>
          </a:prstGeom>
          <a:noFill/>
          <a:ln w="9525">
            <a:noFill/>
            <a:miter lim="800000"/>
            <a:headEnd/>
            <a:tailEnd/>
          </a:ln>
        </p:spPr>
        <p:txBody>
          <a:bodyPr wrap="none">
            <a:spAutoFit/>
          </a:bodyPr>
          <a:lstStyle/>
          <a:p>
            <a:r>
              <a:rPr lang="ru-RU" sz="5400" b="1" dirty="0" smtClean="0">
                <a:latin typeface="Calibri" pitchFamily="34" charset="0"/>
              </a:rPr>
              <a:t>Вопросы</a:t>
            </a:r>
            <a:endParaRPr lang="en-GB" sz="5400" b="1" dirty="0">
              <a:latin typeface="Calibri"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62250"/>
            <a:ext cx="8229600" cy="1143000"/>
          </a:xfrm>
        </p:spPr>
        <p:txBody>
          <a:bodyPr>
            <a:normAutofit fontScale="90000"/>
          </a:bodyPr>
          <a:lstStyle/>
          <a:p>
            <a:pPr eaLnBrk="1" hangingPunct="1"/>
            <a:r>
              <a:rPr lang="ru-RU" sz="4000" b="1" dirty="0" smtClean="0"/>
              <a:t>Часть два</a:t>
            </a:r>
            <a:r>
              <a:rPr lang="en-GB" sz="4000" b="1" dirty="0" smtClean="0"/>
              <a:t/>
            </a:r>
            <a:br>
              <a:rPr lang="en-GB" sz="4000" b="1" dirty="0" smtClean="0"/>
            </a:br>
            <a:r>
              <a:rPr lang="ru-RU" sz="4000" b="1" dirty="0" smtClean="0"/>
              <a:t>Процессуальные положения национального права</a:t>
            </a:r>
            <a:endParaRPr lang="en-GB" sz="5000" dirty="0" smtClean="0"/>
          </a:p>
        </p:txBody>
      </p:sp>
      <p:pic>
        <p:nvPicPr>
          <p:cNvPr id="152579" name="Picture 3"/>
          <p:cNvPicPr>
            <a:picLocks noGrp="1" noChangeAspect="1" noChangeArrowheads="1"/>
          </p:cNvPicPr>
          <p:nvPr>
            <p:ph sz="quarter" idx="4294967295"/>
          </p:nvPr>
        </p:nvPicPr>
        <p:blipFill>
          <a:blip r:embed="rId2"/>
          <a:srcRect/>
          <a:stretch>
            <a:fillRect/>
          </a:stretch>
        </p:blipFill>
        <p:spPr>
          <a:xfrm>
            <a:off x="6786563" y="4643438"/>
            <a:ext cx="1962150" cy="1766887"/>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5650" name="Group 2"/>
          <p:cNvGrpSpPr>
            <a:grpSpLocks noChangeAspect="1"/>
          </p:cNvGrpSpPr>
          <p:nvPr/>
        </p:nvGrpSpPr>
        <p:grpSpPr bwMode="auto">
          <a:xfrm>
            <a:off x="2828925" y="457200"/>
            <a:ext cx="3673475" cy="5976938"/>
            <a:chOff x="1338" y="255"/>
            <a:chExt cx="3192" cy="3900"/>
          </a:xfrm>
        </p:grpSpPr>
        <p:sp>
          <p:nvSpPr>
            <p:cNvPr id="155651"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pt-PT"/>
            </a:p>
          </p:txBody>
        </p:sp>
        <p:sp>
          <p:nvSpPr>
            <p:cNvPr id="6" name="AutoShape 4"/>
            <p:cNvSpPr>
              <a:spLocks noChangeArrowheads="1"/>
            </p:cNvSpPr>
            <p:nvPr/>
          </p:nvSpPr>
          <p:spPr bwMode="auto">
            <a:xfrm>
              <a:off x="1338" y="526"/>
              <a:ext cx="3188" cy="3619"/>
            </a:xfrm>
            <a:prstGeom prst="roundRect">
              <a:avLst>
                <a:gd name="adj" fmla="val 2463"/>
              </a:avLst>
            </a:prstGeom>
            <a:solidFill>
              <a:schemeClr val="accent2">
                <a:lumMod val="50000"/>
              </a:schemeClr>
            </a:solidFill>
            <a:ln w="9525">
              <a:noFill/>
              <a:round/>
              <a:headEnd/>
              <a:tailEnd/>
            </a:ln>
          </p:spPr>
          <p:txBody>
            <a:bodyPr/>
            <a:lstStyle/>
            <a:p>
              <a:pPr fontAlgn="auto">
                <a:spcBef>
                  <a:spcPts val="0"/>
                </a:spcBef>
                <a:spcAft>
                  <a:spcPts val="0"/>
                </a:spcAft>
                <a:defRPr/>
              </a:pPr>
              <a:endParaRPr lang="en-GB" dirty="0">
                <a:latin typeface="+mn-lt"/>
                <a:cs typeface="+mn-cs"/>
              </a:endParaRPr>
            </a:p>
          </p:txBody>
        </p:sp>
        <p:sp>
          <p:nvSpPr>
            <p:cNvPr id="155653"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a:latin typeface="Calibri" pitchFamily="34" charset="0"/>
              </a:endParaRPr>
            </a:p>
          </p:txBody>
        </p:sp>
        <p:sp>
          <p:nvSpPr>
            <p:cNvPr id="8" name="Freeform 6"/>
            <p:cNvSpPr>
              <a:spLocks/>
            </p:cNvSpPr>
            <p:nvPr/>
          </p:nvSpPr>
          <p:spPr bwMode="auto">
            <a:xfrm>
              <a:off x="1419" y="526"/>
              <a:ext cx="3047" cy="119"/>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fontAlgn="auto">
                <a:spcBef>
                  <a:spcPts val="0"/>
                </a:spcBef>
                <a:spcAft>
                  <a:spcPts val="0"/>
                </a:spcAft>
                <a:defRPr/>
              </a:pPr>
              <a:endParaRPr lang="en-GB" dirty="0">
                <a:latin typeface="+mn-lt"/>
                <a:cs typeface="+mn-cs"/>
              </a:endParaRPr>
            </a:p>
          </p:txBody>
        </p:sp>
        <p:sp>
          <p:nvSpPr>
            <p:cNvPr id="155655"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155656"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pt-PT"/>
            </a:p>
          </p:txBody>
        </p:sp>
        <p:sp>
          <p:nvSpPr>
            <p:cNvPr id="155657"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pt-PT"/>
            </a:p>
          </p:txBody>
        </p:sp>
        <p:sp>
          <p:nvSpPr>
            <p:cNvPr id="155658"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pt-PT"/>
            </a:p>
          </p:txBody>
        </p:sp>
        <p:sp>
          <p:nvSpPr>
            <p:cNvPr id="155659"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pt-PT"/>
            </a:p>
          </p:txBody>
        </p:sp>
        <p:sp>
          <p:nvSpPr>
            <p:cNvPr id="155660"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pt-PT"/>
            </a:p>
          </p:txBody>
        </p:sp>
        <p:sp>
          <p:nvSpPr>
            <p:cNvPr id="155661"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pt-PT"/>
            </a:p>
          </p:txBody>
        </p:sp>
        <p:sp>
          <p:nvSpPr>
            <p:cNvPr id="155662"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pt-PT"/>
            </a:p>
          </p:txBody>
        </p:sp>
        <p:sp>
          <p:nvSpPr>
            <p:cNvPr id="155663"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pt-PT"/>
            </a:p>
          </p:txBody>
        </p:sp>
        <p:sp>
          <p:nvSpPr>
            <p:cNvPr id="155664"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a:latin typeface="Calibri" pitchFamily="34" charset="0"/>
              </a:endParaRPr>
            </a:p>
          </p:txBody>
        </p:sp>
        <p:sp>
          <p:nvSpPr>
            <p:cNvPr id="155665"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a:latin typeface="Calibri" pitchFamily="34" charset="0"/>
              </a:endParaRPr>
            </a:p>
          </p:txBody>
        </p:sp>
        <p:sp>
          <p:nvSpPr>
            <p:cNvPr id="155666"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a:latin typeface="Calibri" pitchFamily="34" charset="0"/>
              </a:endParaRPr>
            </a:p>
          </p:txBody>
        </p:sp>
        <p:sp>
          <p:nvSpPr>
            <p:cNvPr id="155667"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a:latin typeface="Calibri" pitchFamily="34" charset="0"/>
              </a:endParaRPr>
            </a:p>
          </p:txBody>
        </p:sp>
        <p:sp>
          <p:nvSpPr>
            <p:cNvPr id="155668"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a:latin typeface="Calibri" pitchFamily="34" charset="0"/>
              </a:endParaRPr>
            </a:p>
          </p:txBody>
        </p:sp>
        <p:sp>
          <p:nvSpPr>
            <p:cNvPr id="155669"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a:latin typeface="Calibri" pitchFamily="34" charset="0"/>
              </a:endParaRPr>
            </a:p>
          </p:txBody>
        </p:sp>
        <p:sp>
          <p:nvSpPr>
            <p:cNvPr id="155670"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a:latin typeface="Calibri" pitchFamily="34" charset="0"/>
              </a:endParaRPr>
            </a:p>
          </p:txBody>
        </p:sp>
        <p:sp>
          <p:nvSpPr>
            <p:cNvPr id="155671"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a:latin typeface="Calibri" pitchFamily="34" charset="0"/>
              </a:endParaRPr>
            </a:p>
          </p:txBody>
        </p:sp>
        <p:sp>
          <p:nvSpPr>
            <p:cNvPr id="155672"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a:latin typeface="Calibri" pitchFamily="34" charset="0"/>
              </a:endParaRPr>
            </a:p>
          </p:txBody>
        </p:sp>
        <p:sp>
          <p:nvSpPr>
            <p:cNvPr id="155673"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a:latin typeface="Calibri" pitchFamily="34" charset="0"/>
              </a:endParaRPr>
            </a:p>
          </p:txBody>
        </p:sp>
        <p:sp>
          <p:nvSpPr>
            <p:cNvPr id="155674"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a:latin typeface="Calibri" pitchFamily="34" charset="0"/>
              </a:endParaRPr>
            </a:p>
          </p:txBody>
        </p:sp>
        <p:sp>
          <p:nvSpPr>
            <p:cNvPr id="155675"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a:latin typeface="Calibri" pitchFamily="34" charset="0"/>
              </a:endParaRPr>
            </a:p>
          </p:txBody>
        </p:sp>
        <p:sp>
          <p:nvSpPr>
            <p:cNvPr id="155676"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a:latin typeface="Calibri" pitchFamily="34" charset="0"/>
              </a:endParaRPr>
            </a:p>
          </p:txBody>
        </p:sp>
        <p:sp>
          <p:nvSpPr>
            <p:cNvPr id="155677"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a:latin typeface="Calibri" pitchFamily="34" charset="0"/>
              </a:endParaRPr>
            </a:p>
          </p:txBody>
        </p:sp>
        <p:sp>
          <p:nvSpPr>
            <p:cNvPr id="155678"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a:latin typeface="Calibri" pitchFamily="34" charset="0"/>
              </a:endParaRPr>
            </a:p>
          </p:txBody>
        </p:sp>
        <p:sp>
          <p:nvSpPr>
            <p:cNvPr id="155679"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a:latin typeface="Calibri" pitchFamily="34" charset="0"/>
              </a:endParaRPr>
            </a:p>
          </p:txBody>
        </p:sp>
        <p:sp>
          <p:nvSpPr>
            <p:cNvPr id="155680"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pt-PT"/>
            </a:p>
          </p:txBody>
        </p:sp>
        <p:sp>
          <p:nvSpPr>
            <p:cNvPr id="155681"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a:latin typeface="Calibri" pitchFamily="34" charset="0"/>
              </a:endParaRPr>
            </a:p>
          </p:txBody>
        </p:sp>
        <p:sp>
          <p:nvSpPr>
            <p:cNvPr id="155682"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pt-PT"/>
            </a:p>
          </p:txBody>
        </p:sp>
        <p:sp>
          <p:nvSpPr>
            <p:cNvPr id="155683"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a:latin typeface="Calibri" pitchFamily="34" charset="0"/>
              </a:endParaRPr>
            </a:p>
          </p:txBody>
        </p:sp>
        <p:sp>
          <p:nvSpPr>
            <p:cNvPr id="155684"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a:latin typeface="Calibri" pitchFamily="34" charset="0"/>
              </a:endParaRPr>
            </a:p>
          </p:txBody>
        </p:sp>
        <p:sp>
          <p:nvSpPr>
            <p:cNvPr id="155685"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a:latin typeface="Calibri" pitchFamily="34" charset="0"/>
              </a:endParaRPr>
            </a:p>
          </p:txBody>
        </p:sp>
        <p:sp>
          <p:nvSpPr>
            <p:cNvPr id="155686"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a:latin typeface="Calibri" pitchFamily="34" charset="0"/>
              </a:endParaRPr>
            </a:p>
          </p:txBody>
        </p:sp>
        <p:sp>
          <p:nvSpPr>
            <p:cNvPr id="155687"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a:latin typeface="Calibri" pitchFamily="34" charset="0"/>
              </a:endParaRPr>
            </a:p>
          </p:txBody>
        </p:sp>
        <p:sp>
          <p:nvSpPr>
            <p:cNvPr id="155688"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a:latin typeface="Calibri" pitchFamily="34" charset="0"/>
              </a:endParaRPr>
            </a:p>
          </p:txBody>
        </p:sp>
        <p:sp>
          <p:nvSpPr>
            <p:cNvPr id="155689"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a:latin typeface="Calibri" pitchFamily="34" charset="0"/>
              </a:endParaRPr>
            </a:p>
          </p:txBody>
        </p:sp>
        <p:sp>
          <p:nvSpPr>
            <p:cNvPr id="155690"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a:latin typeface="Calibri" pitchFamily="34" charset="0"/>
              </a:endParaRPr>
            </a:p>
          </p:txBody>
        </p:sp>
        <p:sp>
          <p:nvSpPr>
            <p:cNvPr id="155691"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a:latin typeface="Calibri" pitchFamily="34" charset="0"/>
              </a:endParaRPr>
            </a:p>
          </p:txBody>
        </p:sp>
        <p:sp>
          <p:nvSpPr>
            <p:cNvPr id="155692"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a:latin typeface="Calibri" pitchFamily="34" charset="0"/>
              </a:endParaRPr>
            </a:p>
          </p:txBody>
        </p:sp>
        <p:sp>
          <p:nvSpPr>
            <p:cNvPr id="155693"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a:latin typeface="Calibri" pitchFamily="34" charset="0"/>
              </a:endParaRPr>
            </a:p>
          </p:txBody>
        </p:sp>
        <p:sp>
          <p:nvSpPr>
            <p:cNvPr id="155694"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a:latin typeface="Calibri" pitchFamily="34" charset="0"/>
              </a:endParaRPr>
            </a:p>
          </p:txBody>
        </p:sp>
      </p:grpSp>
      <p:sp>
        <p:nvSpPr>
          <p:cNvPr id="155695" name="TextBox 48"/>
          <p:cNvSpPr txBox="1">
            <a:spLocks noChangeArrowheads="1"/>
          </p:cNvSpPr>
          <p:nvPr/>
        </p:nvSpPr>
        <p:spPr bwMode="auto">
          <a:xfrm>
            <a:off x="3144838" y="3146425"/>
            <a:ext cx="3068637" cy="1015663"/>
          </a:xfrm>
          <a:prstGeom prst="rect">
            <a:avLst/>
          </a:prstGeom>
          <a:noFill/>
          <a:ln w="9525">
            <a:noFill/>
            <a:miter lim="800000"/>
            <a:headEnd/>
            <a:tailEnd/>
          </a:ln>
        </p:spPr>
        <p:txBody>
          <a:bodyPr>
            <a:spAutoFit/>
          </a:bodyPr>
          <a:lstStyle/>
          <a:p>
            <a:pPr algn="ctr"/>
            <a:r>
              <a:rPr lang="ru-RU" sz="3000" b="1" dirty="0" smtClean="0">
                <a:latin typeface="Calibri" pitchFamily="34" charset="0"/>
              </a:rPr>
              <a:t>НАЦИОНАЛЬНОЕ ПРАВО</a:t>
            </a:r>
            <a:endParaRPr lang="en-US" sz="3000" b="1" dirty="0">
              <a:latin typeface="Calibri" pitchFamily="34" charset="0"/>
            </a:endParaRPr>
          </a:p>
        </p:txBody>
      </p:sp>
      <p:sp>
        <p:nvSpPr>
          <p:cNvPr id="50" name="Slide Number Placeholder 49"/>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A63E427C-832E-47A9-85FF-BFAFE10013EB}" type="slidenum">
              <a:rPr lang="en-US" sz="1200">
                <a:solidFill>
                  <a:schemeClr val="tx1">
                    <a:tint val="75000"/>
                  </a:schemeClr>
                </a:solidFill>
                <a:latin typeface="+mn-lt"/>
                <a:cs typeface="+mn-cs"/>
              </a:rPr>
              <a:pPr algn="r" fontAlgn="auto">
                <a:spcBef>
                  <a:spcPts val="0"/>
                </a:spcBef>
                <a:spcAft>
                  <a:spcPts val="0"/>
                </a:spcAft>
                <a:defRPr/>
              </a:pPr>
              <a:t>24</a:t>
            </a:fld>
            <a:endParaRPr lang="en-US" sz="120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p:cNvSpPr>
          <p:nvPr>
            <p:ph type="title"/>
          </p:nvPr>
        </p:nvSpPr>
        <p:spPr/>
        <p:txBody>
          <a:bodyPr/>
          <a:lstStyle/>
          <a:p>
            <a:pPr eaLnBrk="1" hangingPunct="1"/>
            <a:r>
              <a:rPr lang="ru-RU" sz="3600" b="1" dirty="0" smtClean="0"/>
              <a:t>Сфера действия национальных процессуальных положений</a:t>
            </a:r>
            <a:endParaRPr lang="en-GB" sz="3600" b="1" dirty="0">
              <a:latin typeface="Calibri" charset="0"/>
              <a:cs typeface="Times New Roman" charset="0"/>
            </a:endParaRPr>
          </a:p>
        </p:txBody>
      </p:sp>
      <p:sp>
        <p:nvSpPr>
          <p:cNvPr id="70658" name="Rectangle 3"/>
          <p:cNvSpPr>
            <a:spLocks noGrp="1"/>
          </p:cNvSpPr>
          <p:nvPr>
            <p:ph type="body" idx="1"/>
          </p:nvPr>
        </p:nvSpPr>
        <p:spPr/>
        <p:txBody>
          <a:bodyPr/>
          <a:lstStyle/>
          <a:p>
            <a:pPr marL="3175" indent="-3175" algn="ctr" eaLnBrk="1" hangingPunct="1">
              <a:lnSpc>
                <a:spcPct val="90000"/>
              </a:lnSpc>
              <a:buFont typeface="Arial" charset="0"/>
              <a:buNone/>
            </a:pPr>
            <a:r>
              <a:rPr lang="ru-RU" sz="2800" dirty="0" smtClean="0">
                <a:solidFill>
                  <a:srgbClr val="FF0000"/>
                </a:solidFill>
                <a:latin typeface="Calibri" charset="0"/>
                <a:cs typeface="Times New Roman" charset="0"/>
              </a:rPr>
              <a:t>Здесь инструктор должен вставить положения из законодательства страны</a:t>
            </a:r>
            <a:endParaRPr lang="en-GB" sz="2800" dirty="0">
              <a:solidFill>
                <a:srgbClr val="FF0000"/>
              </a:solidFill>
              <a:latin typeface="Calibri" charset="0"/>
              <a:cs typeface="Times New Roman" charset="0"/>
            </a:endParaRPr>
          </a:p>
        </p:txBody>
      </p:sp>
    </p:spTree>
    <p:extLst>
      <p:ext uri="{BB962C8B-B14F-4D97-AF65-F5344CB8AC3E}">
        <p14:creationId xmlns:p14="http://schemas.microsoft.com/office/powerpoint/2010/main" val="246526803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p:cNvSpPr>
          <p:nvPr>
            <p:ph type="title"/>
          </p:nvPr>
        </p:nvSpPr>
        <p:spPr/>
        <p:txBody>
          <a:bodyPr/>
          <a:lstStyle/>
          <a:p>
            <a:pPr eaLnBrk="1" hangingPunct="1"/>
            <a:r>
              <a:rPr lang="ru-RU" sz="3600" b="1" dirty="0" smtClean="0"/>
              <a:t>Оперативное сохранение записанных компьютерных данных</a:t>
            </a:r>
            <a:endParaRPr lang="en-GB" sz="3600" b="1" dirty="0">
              <a:latin typeface="Calibri" charset="0"/>
              <a:cs typeface="Times New Roman" charset="0"/>
            </a:endParaRPr>
          </a:p>
        </p:txBody>
      </p:sp>
      <p:sp>
        <p:nvSpPr>
          <p:cNvPr id="70658" name="Rectangle 3"/>
          <p:cNvSpPr>
            <a:spLocks noGrp="1"/>
          </p:cNvSpPr>
          <p:nvPr>
            <p:ph type="body" idx="1"/>
          </p:nvPr>
        </p:nvSpPr>
        <p:spPr/>
        <p:txBody>
          <a:bodyPr/>
          <a:lstStyle/>
          <a:p>
            <a:pPr marL="3175" indent="-3175" algn="ctr" eaLnBrk="1" hangingPunct="1">
              <a:lnSpc>
                <a:spcPct val="90000"/>
              </a:lnSpc>
              <a:buNone/>
            </a:pPr>
            <a:r>
              <a:rPr lang="ru-RU" sz="2800" dirty="0" smtClean="0">
                <a:solidFill>
                  <a:srgbClr val="FF0000"/>
                </a:solidFill>
                <a:latin typeface="Calibri" charset="0"/>
                <a:cs typeface="Times New Roman" charset="0"/>
              </a:rPr>
              <a:t>Здесь инструктор должен вставить положения из законодательства страны</a:t>
            </a:r>
            <a:endParaRPr lang="en-GB" sz="2800" dirty="0">
              <a:solidFill>
                <a:srgbClr val="FF0000"/>
              </a:solidFill>
              <a:latin typeface="Calibri" charset="0"/>
              <a:cs typeface="Times New Roman" charset="0"/>
            </a:endParaRPr>
          </a:p>
        </p:txBody>
      </p:sp>
    </p:spTree>
    <p:extLst>
      <p:ext uri="{BB962C8B-B14F-4D97-AF65-F5344CB8AC3E}">
        <p14:creationId xmlns:p14="http://schemas.microsoft.com/office/powerpoint/2010/main" val="12679422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p:cNvSpPr>
          <p:nvPr>
            <p:ph type="title"/>
          </p:nvPr>
        </p:nvSpPr>
        <p:spPr/>
        <p:txBody>
          <a:bodyPr/>
          <a:lstStyle/>
          <a:p>
            <a:pPr eaLnBrk="1" hangingPunct="1"/>
            <a:r>
              <a:rPr lang="ru-RU" sz="3600" b="1" dirty="0" smtClean="0"/>
              <a:t>Оперативное сохранение и частичное раскрытие потока данных</a:t>
            </a:r>
            <a:endParaRPr lang="en-GB" sz="3600" b="1" dirty="0">
              <a:latin typeface="Calibri" charset="0"/>
              <a:cs typeface="Times New Roman" charset="0"/>
            </a:endParaRPr>
          </a:p>
        </p:txBody>
      </p:sp>
      <p:sp>
        <p:nvSpPr>
          <p:cNvPr id="70658" name="Rectangle 3"/>
          <p:cNvSpPr>
            <a:spLocks noGrp="1"/>
          </p:cNvSpPr>
          <p:nvPr>
            <p:ph type="body" idx="1"/>
          </p:nvPr>
        </p:nvSpPr>
        <p:spPr/>
        <p:txBody>
          <a:bodyPr/>
          <a:lstStyle/>
          <a:p>
            <a:pPr marL="3175" indent="-3175" algn="ctr" eaLnBrk="1" hangingPunct="1">
              <a:lnSpc>
                <a:spcPct val="90000"/>
              </a:lnSpc>
              <a:buNone/>
            </a:pPr>
            <a:r>
              <a:rPr lang="ru-RU" sz="2800" dirty="0" smtClean="0">
                <a:solidFill>
                  <a:srgbClr val="FF0000"/>
                </a:solidFill>
                <a:latin typeface="Calibri" charset="0"/>
                <a:cs typeface="Times New Roman" charset="0"/>
              </a:rPr>
              <a:t>Здесь инструктор должен вставить положения из законодательства страны</a:t>
            </a:r>
            <a:endParaRPr lang="en-GB" sz="2800" dirty="0">
              <a:solidFill>
                <a:srgbClr val="FF0000"/>
              </a:solidFill>
              <a:latin typeface="Calibri" charset="0"/>
              <a:cs typeface="Times New Roman" charset="0"/>
            </a:endParaRPr>
          </a:p>
        </p:txBody>
      </p:sp>
    </p:spTree>
    <p:extLst>
      <p:ext uri="{BB962C8B-B14F-4D97-AF65-F5344CB8AC3E}">
        <p14:creationId xmlns:p14="http://schemas.microsoft.com/office/powerpoint/2010/main" val="26715407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p:cNvSpPr>
          <p:nvPr>
            <p:ph type="title"/>
          </p:nvPr>
        </p:nvSpPr>
        <p:spPr/>
        <p:txBody>
          <a:bodyPr/>
          <a:lstStyle/>
          <a:p>
            <a:pPr eaLnBrk="1" hangingPunct="1"/>
            <a:r>
              <a:rPr lang="ru-RU" sz="3600" b="1" dirty="0" smtClean="0"/>
              <a:t>Распоряжение о предъявлении</a:t>
            </a:r>
            <a:endParaRPr lang="en-GB" sz="3600" b="1" dirty="0">
              <a:latin typeface="Calibri" charset="0"/>
              <a:cs typeface="Times New Roman" charset="0"/>
            </a:endParaRPr>
          </a:p>
        </p:txBody>
      </p:sp>
      <p:sp>
        <p:nvSpPr>
          <p:cNvPr id="70658" name="Rectangle 3"/>
          <p:cNvSpPr>
            <a:spLocks noGrp="1"/>
          </p:cNvSpPr>
          <p:nvPr>
            <p:ph type="body" idx="1"/>
          </p:nvPr>
        </p:nvSpPr>
        <p:spPr/>
        <p:txBody>
          <a:bodyPr/>
          <a:lstStyle/>
          <a:p>
            <a:pPr marL="3175" indent="-3175" algn="ctr" eaLnBrk="1" hangingPunct="1">
              <a:lnSpc>
                <a:spcPct val="90000"/>
              </a:lnSpc>
              <a:buNone/>
            </a:pPr>
            <a:r>
              <a:rPr lang="ru-RU" sz="2800" dirty="0" smtClean="0">
                <a:solidFill>
                  <a:srgbClr val="FF0000"/>
                </a:solidFill>
                <a:latin typeface="Calibri" charset="0"/>
                <a:cs typeface="Times New Roman" charset="0"/>
              </a:rPr>
              <a:t>Здесь инструктор должен вставить положения из законодательства страны</a:t>
            </a:r>
            <a:endParaRPr lang="en-GB" sz="2800" dirty="0">
              <a:solidFill>
                <a:srgbClr val="FF0000"/>
              </a:solidFill>
              <a:latin typeface="Calibri" charset="0"/>
              <a:cs typeface="Times New Roman" charset="0"/>
            </a:endParaRPr>
          </a:p>
        </p:txBody>
      </p:sp>
    </p:spTree>
    <p:extLst>
      <p:ext uri="{BB962C8B-B14F-4D97-AF65-F5344CB8AC3E}">
        <p14:creationId xmlns:p14="http://schemas.microsoft.com/office/powerpoint/2010/main" val="9267311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p:cNvSpPr>
          <p:nvPr>
            <p:ph type="title"/>
          </p:nvPr>
        </p:nvSpPr>
        <p:spPr/>
        <p:txBody>
          <a:bodyPr/>
          <a:lstStyle/>
          <a:p>
            <a:pPr eaLnBrk="1" hangingPunct="1"/>
            <a:r>
              <a:rPr lang="ru-RU" sz="3600" b="1" dirty="0" smtClean="0"/>
              <a:t>Обыск и выемка хранимых компьютерных данных</a:t>
            </a:r>
            <a:endParaRPr lang="en-GB" sz="3600" b="1" dirty="0">
              <a:latin typeface="Calibri" charset="0"/>
              <a:cs typeface="Times New Roman" charset="0"/>
            </a:endParaRPr>
          </a:p>
        </p:txBody>
      </p:sp>
      <p:sp>
        <p:nvSpPr>
          <p:cNvPr id="70658" name="Rectangle 3"/>
          <p:cNvSpPr>
            <a:spLocks noGrp="1"/>
          </p:cNvSpPr>
          <p:nvPr>
            <p:ph type="body" idx="1"/>
          </p:nvPr>
        </p:nvSpPr>
        <p:spPr/>
        <p:txBody>
          <a:bodyPr/>
          <a:lstStyle/>
          <a:p>
            <a:pPr marL="3175" indent="-3175" algn="ctr" eaLnBrk="1" hangingPunct="1">
              <a:lnSpc>
                <a:spcPct val="90000"/>
              </a:lnSpc>
              <a:buNone/>
            </a:pPr>
            <a:r>
              <a:rPr lang="ru-RU" sz="2800" dirty="0" smtClean="0">
                <a:solidFill>
                  <a:srgbClr val="FF0000"/>
                </a:solidFill>
                <a:latin typeface="Calibri" charset="0"/>
                <a:cs typeface="Times New Roman" charset="0"/>
              </a:rPr>
              <a:t>Здесь инструктор должен вставить положения из законодательства страны</a:t>
            </a:r>
            <a:endParaRPr lang="en-GB" sz="2800" dirty="0">
              <a:solidFill>
                <a:srgbClr val="FF0000"/>
              </a:solidFill>
              <a:latin typeface="Calibri" charset="0"/>
              <a:cs typeface="Times New Roman" charset="0"/>
            </a:endParaRPr>
          </a:p>
        </p:txBody>
      </p:sp>
    </p:spTree>
    <p:extLst>
      <p:ext uri="{BB962C8B-B14F-4D97-AF65-F5344CB8AC3E}">
        <p14:creationId xmlns:p14="http://schemas.microsoft.com/office/powerpoint/2010/main" val="9267311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457200" y="274638"/>
            <a:ext cx="8229600" cy="933450"/>
          </a:xfrm>
        </p:spPr>
        <p:txBody>
          <a:bodyPr/>
          <a:lstStyle/>
          <a:p>
            <a:pPr eaLnBrk="1" hangingPunct="1"/>
            <a:r>
              <a:rPr lang="ru-RU" b="1" dirty="0" smtClean="0"/>
              <a:t>Задачи сессии</a:t>
            </a:r>
            <a:endParaRPr lang="en-GB" b="1" dirty="0" smtClean="0"/>
          </a:p>
        </p:txBody>
      </p:sp>
      <p:sp>
        <p:nvSpPr>
          <p:cNvPr id="16386" name="Content Placeholder 2"/>
          <p:cNvSpPr>
            <a:spLocks noGrp="1"/>
          </p:cNvSpPr>
          <p:nvPr>
            <p:ph sz="quarter" idx="1"/>
          </p:nvPr>
        </p:nvSpPr>
        <p:spPr>
          <a:xfrm>
            <a:off x="457200" y="1370013"/>
            <a:ext cx="8229600" cy="4933950"/>
          </a:xfrm>
        </p:spPr>
        <p:txBody>
          <a:bodyPr>
            <a:normAutofit/>
          </a:bodyPr>
          <a:lstStyle/>
          <a:p>
            <a:pPr eaLnBrk="1" hangingPunct="1">
              <a:lnSpc>
                <a:spcPct val="80000"/>
              </a:lnSpc>
              <a:buFont typeface="Arial" charset="0"/>
              <a:buNone/>
            </a:pPr>
            <a:r>
              <a:rPr lang="ru-RU" sz="2700" dirty="0" smtClean="0"/>
              <a:t>К концу данной сессии участники должны уметь</a:t>
            </a:r>
            <a:r>
              <a:rPr lang="en-GB" sz="2700" dirty="0" smtClean="0"/>
              <a:t>:</a:t>
            </a:r>
          </a:p>
          <a:p>
            <a:pPr eaLnBrk="1" hangingPunct="1">
              <a:lnSpc>
                <a:spcPct val="80000"/>
              </a:lnSpc>
            </a:pPr>
            <a:endParaRPr lang="en-GB" sz="2700" dirty="0" smtClean="0"/>
          </a:p>
          <a:p>
            <a:pPr eaLnBrk="1" hangingPunct="1">
              <a:lnSpc>
                <a:spcPct val="80000"/>
              </a:lnSpc>
            </a:pPr>
            <a:r>
              <a:rPr lang="ru-RU" sz="2700" dirty="0" smtClean="0"/>
              <a:t>Разъяснять процессуальные положения Будапештской конвенции</a:t>
            </a:r>
            <a:endParaRPr lang="en-GB" sz="2700" dirty="0" smtClean="0"/>
          </a:p>
          <a:p>
            <a:pPr eaLnBrk="1" hangingPunct="1">
              <a:lnSpc>
                <a:spcPct val="80000"/>
              </a:lnSpc>
            </a:pPr>
            <a:r>
              <a:rPr lang="ru-RU" sz="2700" dirty="0" smtClean="0"/>
              <a:t>Разъяснять существующие процессуальные положения на основании национального законодательства</a:t>
            </a:r>
            <a:endParaRPr lang="en-GB" sz="2700" dirty="0" smtClean="0"/>
          </a:p>
          <a:p>
            <a:pPr eaLnBrk="1" hangingPunct="1">
              <a:lnSpc>
                <a:spcPct val="80000"/>
              </a:lnSpc>
            </a:pPr>
            <a:endParaRPr lang="en-GB" sz="27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p:cNvSpPr>
          <p:nvPr>
            <p:ph type="title"/>
          </p:nvPr>
        </p:nvSpPr>
        <p:spPr/>
        <p:txBody>
          <a:bodyPr/>
          <a:lstStyle/>
          <a:p>
            <a:pPr eaLnBrk="1" hangingPunct="1"/>
            <a:r>
              <a:rPr lang="ru-RU" sz="3600" b="1" dirty="0" smtClean="0"/>
              <a:t>Сбор данных о трафике в реальном времени</a:t>
            </a:r>
            <a:endParaRPr lang="en-GB" sz="3600" b="1" dirty="0">
              <a:latin typeface="Calibri" charset="0"/>
              <a:cs typeface="Times New Roman" charset="0"/>
            </a:endParaRPr>
          </a:p>
        </p:txBody>
      </p:sp>
      <p:sp>
        <p:nvSpPr>
          <p:cNvPr id="70658" name="Rectangle 3"/>
          <p:cNvSpPr>
            <a:spLocks noGrp="1"/>
          </p:cNvSpPr>
          <p:nvPr>
            <p:ph type="body" idx="1"/>
          </p:nvPr>
        </p:nvSpPr>
        <p:spPr/>
        <p:txBody>
          <a:bodyPr/>
          <a:lstStyle/>
          <a:p>
            <a:pPr marL="3175" indent="-3175" algn="ctr" eaLnBrk="1" hangingPunct="1">
              <a:lnSpc>
                <a:spcPct val="90000"/>
              </a:lnSpc>
              <a:buNone/>
            </a:pPr>
            <a:r>
              <a:rPr lang="ru-RU" sz="2800" dirty="0" smtClean="0">
                <a:solidFill>
                  <a:srgbClr val="FF0000"/>
                </a:solidFill>
                <a:latin typeface="Calibri" charset="0"/>
                <a:cs typeface="Times New Roman" charset="0"/>
              </a:rPr>
              <a:t>Здесь инструктор должен вставить положения из законодательства страны</a:t>
            </a:r>
            <a:endParaRPr lang="en-GB" sz="2800" dirty="0">
              <a:solidFill>
                <a:srgbClr val="FF0000"/>
              </a:solidFill>
              <a:latin typeface="Calibri" charset="0"/>
              <a:cs typeface="Times New Roman" charset="0"/>
            </a:endParaRPr>
          </a:p>
        </p:txBody>
      </p:sp>
    </p:spTree>
    <p:extLst>
      <p:ext uri="{BB962C8B-B14F-4D97-AF65-F5344CB8AC3E}">
        <p14:creationId xmlns:p14="http://schemas.microsoft.com/office/powerpoint/2010/main" val="9267311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p:cNvSpPr>
          <p:nvPr>
            <p:ph type="title"/>
          </p:nvPr>
        </p:nvSpPr>
        <p:spPr/>
        <p:txBody>
          <a:bodyPr/>
          <a:lstStyle/>
          <a:p>
            <a:pPr eaLnBrk="1" hangingPunct="1"/>
            <a:r>
              <a:rPr lang="ru-RU" sz="3600" b="1" dirty="0" smtClean="0"/>
              <a:t>Перехват данных о содержании</a:t>
            </a:r>
            <a:endParaRPr lang="en-GB" sz="3600" b="1" dirty="0">
              <a:latin typeface="Calibri" charset="0"/>
              <a:cs typeface="Times New Roman" charset="0"/>
            </a:endParaRPr>
          </a:p>
        </p:txBody>
      </p:sp>
      <p:sp>
        <p:nvSpPr>
          <p:cNvPr id="70658" name="Rectangle 3"/>
          <p:cNvSpPr>
            <a:spLocks noGrp="1"/>
          </p:cNvSpPr>
          <p:nvPr>
            <p:ph type="body" idx="1"/>
          </p:nvPr>
        </p:nvSpPr>
        <p:spPr/>
        <p:txBody>
          <a:bodyPr/>
          <a:lstStyle/>
          <a:p>
            <a:pPr marL="3175" indent="-3175" algn="ctr" eaLnBrk="1" hangingPunct="1">
              <a:lnSpc>
                <a:spcPct val="90000"/>
              </a:lnSpc>
              <a:buNone/>
            </a:pPr>
            <a:r>
              <a:rPr lang="ru-RU" sz="2800" dirty="0" smtClean="0">
                <a:solidFill>
                  <a:srgbClr val="FF0000"/>
                </a:solidFill>
                <a:latin typeface="Calibri" charset="0"/>
                <a:cs typeface="Times New Roman" charset="0"/>
              </a:rPr>
              <a:t>Здесь инструктор должен вставить положения из законодательства страны</a:t>
            </a:r>
            <a:endParaRPr lang="en-GB" sz="2800" dirty="0">
              <a:solidFill>
                <a:srgbClr val="FF0000"/>
              </a:solidFill>
              <a:latin typeface="Calibri" charset="0"/>
              <a:cs typeface="Times New Roman" charset="0"/>
            </a:endParaRPr>
          </a:p>
        </p:txBody>
      </p:sp>
    </p:spTree>
    <p:extLst>
      <p:ext uri="{BB962C8B-B14F-4D97-AF65-F5344CB8AC3E}">
        <p14:creationId xmlns:p14="http://schemas.microsoft.com/office/powerpoint/2010/main" val="92673118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02"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153603" name="TextBox 3"/>
          <p:cNvSpPr txBox="1">
            <a:spLocks noChangeArrowheads="1"/>
          </p:cNvSpPr>
          <p:nvPr/>
        </p:nvSpPr>
        <p:spPr bwMode="auto">
          <a:xfrm>
            <a:off x="3071813" y="4500563"/>
            <a:ext cx="2842445" cy="923330"/>
          </a:xfrm>
          <a:prstGeom prst="rect">
            <a:avLst/>
          </a:prstGeom>
          <a:noFill/>
          <a:ln w="9525">
            <a:noFill/>
            <a:miter lim="800000"/>
            <a:headEnd/>
            <a:tailEnd/>
          </a:ln>
        </p:spPr>
        <p:txBody>
          <a:bodyPr wrap="none">
            <a:spAutoFit/>
          </a:bodyPr>
          <a:lstStyle/>
          <a:p>
            <a:r>
              <a:rPr lang="ru-RU" sz="5400" b="1" dirty="0" smtClean="0">
                <a:latin typeface="Calibri" pitchFamily="34" charset="0"/>
              </a:rPr>
              <a:t>Вопросы</a:t>
            </a:r>
            <a:endParaRPr lang="en-GB" sz="5400" b="1" dirty="0">
              <a:latin typeface="Calibri"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50"/>
            <a:ext cx="8229600" cy="1143000"/>
          </a:xfrm>
        </p:spPr>
        <p:txBody>
          <a:bodyPr>
            <a:normAutofit fontScale="90000"/>
          </a:bodyPr>
          <a:lstStyle/>
          <a:p>
            <a:pPr eaLnBrk="1" hangingPunct="1"/>
            <a:r>
              <a:rPr lang="ru-RU" sz="3600" b="1" dirty="0" smtClean="0"/>
              <a:t>Часть 3</a:t>
            </a:r>
            <a:br>
              <a:rPr lang="ru-RU" sz="3600" b="1" dirty="0" smtClean="0"/>
            </a:br>
            <a:r>
              <a:rPr lang="ru-RU" sz="3600" b="1" dirty="0"/>
              <a:t> </a:t>
            </a:r>
            <a:r>
              <a:rPr lang="ru-RU" sz="3600" b="1" dirty="0" smtClean="0"/>
              <a:t>Резюме</a:t>
            </a:r>
            <a:endParaRPr lang="en-GB" sz="3600" dirty="0" smtClean="0"/>
          </a:p>
        </p:txBody>
      </p:sp>
      <p:pic>
        <p:nvPicPr>
          <p:cNvPr id="145410" name="Picture 3"/>
          <p:cNvPicPr>
            <a:picLocks noGrp="1" noChangeAspect="1" noChangeArrowheads="1"/>
          </p:cNvPicPr>
          <p:nvPr>
            <p:ph sz="quarter" idx="1"/>
          </p:nvPr>
        </p:nvPicPr>
        <p:blipFill>
          <a:blip r:embed="rId2"/>
          <a:srcRect/>
          <a:stretch>
            <a:fillRect/>
          </a:stretch>
        </p:blipFill>
        <p:spPr>
          <a:xfrm>
            <a:off x="6786563" y="4643438"/>
            <a:ext cx="1962150" cy="1766887"/>
          </a:xfr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5075"/>
            <a:ext cx="8512175" cy="4891088"/>
          </a:xfrm>
        </p:spPr>
        <p:txBody>
          <a:bodyPr>
            <a:normAutofit/>
          </a:bodyPr>
          <a:lstStyle/>
          <a:p>
            <a:pPr eaLnBrk="1" hangingPunct="1">
              <a:lnSpc>
                <a:spcPct val="90000"/>
              </a:lnSpc>
              <a:buFont typeface="Arial" charset="0"/>
              <a:buNone/>
            </a:pPr>
            <a:endParaRPr lang="en-GB" sz="2400" dirty="0" smtClean="0"/>
          </a:p>
          <a:p>
            <a:pPr eaLnBrk="1" hangingPunct="1">
              <a:lnSpc>
                <a:spcPct val="90000"/>
              </a:lnSpc>
              <a:buFont typeface="Arial" charset="0"/>
              <a:buNone/>
            </a:pPr>
            <a:r>
              <a:rPr lang="ru-RU" sz="2600" dirty="0" smtClean="0"/>
              <a:t>К концу данной сессии участники должны уметь</a:t>
            </a:r>
            <a:r>
              <a:rPr lang="en-GB" sz="2600" dirty="0" smtClean="0"/>
              <a:t>:</a:t>
            </a:r>
          </a:p>
          <a:p>
            <a:pPr eaLnBrk="1" hangingPunct="1">
              <a:lnSpc>
                <a:spcPct val="90000"/>
              </a:lnSpc>
            </a:pPr>
            <a:r>
              <a:rPr lang="ru-RU" sz="2600" dirty="0" smtClean="0"/>
              <a:t>Разъяснять процессуальные положения Будапештской конвенции</a:t>
            </a:r>
            <a:endParaRPr lang="en-GB" sz="2600" dirty="0" smtClean="0"/>
          </a:p>
          <a:p>
            <a:pPr eaLnBrk="1" hangingPunct="1">
              <a:lnSpc>
                <a:spcPct val="90000"/>
              </a:lnSpc>
            </a:pPr>
            <a:r>
              <a:rPr lang="ru-RU" sz="2600" dirty="0" smtClean="0"/>
              <a:t>Разъяснять существующие процессуальные положения на основании национального законодательства</a:t>
            </a:r>
            <a:endParaRPr lang="en-GB" sz="2600" dirty="0" smtClean="0"/>
          </a:p>
          <a:p>
            <a:pPr eaLnBrk="1" hangingPunct="1">
              <a:lnSpc>
                <a:spcPct val="90000"/>
              </a:lnSpc>
              <a:buFont typeface="Wingdings" pitchFamily="2" charset="2"/>
              <a:buChar char="²"/>
            </a:pPr>
            <a:endParaRPr lang="en-GB" sz="2600" dirty="0" smtClean="0"/>
          </a:p>
          <a:p>
            <a:pPr eaLnBrk="1" hangingPunct="1">
              <a:lnSpc>
                <a:spcPct val="90000"/>
              </a:lnSpc>
              <a:buFont typeface="Wingdings" pitchFamily="2" charset="2"/>
              <a:buChar char="²"/>
            </a:pPr>
            <a:endParaRPr lang="en-GB" sz="2600" dirty="0" smtClean="0"/>
          </a:p>
        </p:txBody>
      </p:sp>
      <p:sp>
        <p:nvSpPr>
          <p:cNvPr id="146434" name="Title 1"/>
          <p:cNvSpPr>
            <a:spLocks noGrp="1"/>
          </p:cNvSpPr>
          <p:nvPr>
            <p:ph type="title"/>
          </p:nvPr>
        </p:nvSpPr>
        <p:spPr>
          <a:xfrm>
            <a:off x="457200" y="274638"/>
            <a:ext cx="8229600" cy="773112"/>
          </a:xfrm>
        </p:spPr>
        <p:txBody>
          <a:bodyPr/>
          <a:lstStyle/>
          <a:p>
            <a:pPr eaLnBrk="1" hangingPunct="1"/>
            <a:r>
              <a:rPr lang="ru-RU" b="1" dirty="0" smtClean="0"/>
              <a:t>Резюме</a:t>
            </a:r>
            <a:endParaRPr lang="en-GB" b="1"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57"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147458" name="TextBox 3"/>
          <p:cNvSpPr txBox="1">
            <a:spLocks noChangeArrowheads="1"/>
          </p:cNvSpPr>
          <p:nvPr/>
        </p:nvSpPr>
        <p:spPr bwMode="auto">
          <a:xfrm>
            <a:off x="3071813" y="4500563"/>
            <a:ext cx="2842445" cy="923330"/>
          </a:xfrm>
          <a:prstGeom prst="rect">
            <a:avLst/>
          </a:prstGeom>
          <a:noFill/>
          <a:ln w="9525">
            <a:noFill/>
            <a:miter lim="800000"/>
            <a:headEnd/>
            <a:tailEnd/>
          </a:ln>
        </p:spPr>
        <p:txBody>
          <a:bodyPr wrap="none">
            <a:spAutoFit/>
          </a:bodyPr>
          <a:lstStyle/>
          <a:p>
            <a:r>
              <a:rPr lang="ru-RU" sz="5400" b="1" dirty="0" smtClean="0">
                <a:latin typeface="Calibri" pitchFamily="34" charset="0"/>
              </a:rPr>
              <a:t>Вопросы</a:t>
            </a:r>
            <a:endParaRPr lang="en-GB" sz="5400" b="1" dirty="0">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339889" cy="923330"/>
          </a:xfrm>
          <a:prstGeom prst="rect">
            <a:avLst/>
          </a:prstGeom>
          <a:noFill/>
        </p:spPr>
        <p:txBody>
          <a:bodyPr wrap="none" rtlCol="0">
            <a:spAutoFit/>
          </a:bodyPr>
          <a:lstStyle/>
          <a:p>
            <a:r>
              <a:rPr lang="ru-RU" sz="5400" b="1" dirty="0" smtClean="0"/>
              <a:t>Вопросы</a:t>
            </a:r>
            <a:endParaRPr lang="en-GB" sz="54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62250"/>
            <a:ext cx="8229600" cy="1143000"/>
          </a:xfrm>
        </p:spPr>
        <p:txBody>
          <a:bodyPr>
            <a:normAutofit fontScale="90000"/>
          </a:bodyPr>
          <a:lstStyle/>
          <a:p>
            <a:pPr eaLnBrk="1" hangingPunct="1"/>
            <a:r>
              <a:rPr lang="ru-RU" sz="3600" b="1" dirty="0" smtClean="0"/>
              <a:t>Часть один </a:t>
            </a:r>
            <a:br>
              <a:rPr lang="ru-RU" sz="3600" b="1" dirty="0" smtClean="0"/>
            </a:br>
            <a:r>
              <a:rPr lang="ru-RU" sz="3600" b="1" dirty="0" smtClean="0"/>
              <a:t>Процессуальные положения </a:t>
            </a:r>
            <a:r>
              <a:rPr lang="en-US" sz="3600" b="1" dirty="0" smtClean="0"/>
              <a:t/>
            </a:r>
            <a:br>
              <a:rPr lang="en-US" sz="3600" b="1" dirty="0" smtClean="0"/>
            </a:br>
            <a:r>
              <a:rPr lang="ru-RU" sz="3600" b="1" dirty="0" smtClean="0"/>
              <a:t>Будапештской конвенции</a:t>
            </a:r>
            <a:endParaRPr lang="en-GB" sz="4500" dirty="0" smtClean="0"/>
          </a:p>
        </p:txBody>
      </p:sp>
      <p:pic>
        <p:nvPicPr>
          <p:cNvPr id="151555" name="Picture 3"/>
          <p:cNvPicPr>
            <a:picLocks noGrp="1" noChangeAspect="1" noChangeArrowheads="1"/>
          </p:cNvPicPr>
          <p:nvPr>
            <p:ph sz="quarter" idx="4294967295"/>
          </p:nvPr>
        </p:nvPicPr>
        <p:blipFill>
          <a:blip r:embed="rId2"/>
          <a:srcRect/>
          <a:stretch>
            <a:fillRect/>
          </a:stretch>
        </p:blipFill>
        <p:spPr>
          <a:xfrm>
            <a:off x="6786563" y="4643438"/>
            <a:ext cx="1962150" cy="1766887"/>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917575"/>
          </a:xfrm>
        </p:spPr>
        <p:txBody>
          <a:bodyPr/>
          <a:lstStyle/>
          <a:p>
            <a:pPr eaLnBrk="1" hangingPunct="1"/>
            <a:r>
              <a:rPr lang="ru-RU" b="1" dirty="0" smtClean="0"/>
              <a:t>Процессуальные нормы</a:t>
            </a:r>
            <a:endParaRPr lang="en-GB" b="1" dirty="0" smtClean="0"/>
          </a:p>
        </p:txBody>
      </p:sp>
      <p:sp>
        <p:nvSpPr>
          <p:cNvPr id="197635" name="Rectangle 3"/>
          <p:cNvSpPr>
            <a:spLocks noGrp="1" noChangeArrowheads="1"/>
          </p:cNvSpPr>
          <p:nvPr>
            <p:ph type="body" idx="1"/>
          </p:nvPr>
        </p:nvSpPr>
        <p:spPr/>
        <p:txBody>
          <a:bodyPr rtlCol="0">
            <a:normAutofit fontScale="92500" lnSpcReduction="10000"/>
          </a:bodyPr>
          <a:lstStyle/>
          <a:p>
            <a:pPr marL="0" indent="0" eaLnBrk="1" fontAlgn="auto" hangingPunct="1">
              <a:spcAft>
                <a:spcPts val="0"/>
              </a:spcAft>
              <a:buFont typeface="Arial"/>
              <a:buNone/>
              <a:defRPr/>
            </a:pPr>
            <a:r>
              <a:rPr lang="ru-RU" b="1" dirty="0" smtClean="0">
                <a:latin typeface="+mj-lt"/>
              </a:rPr>
              <a:t>Статья 14 – сфера применения процессуальных норм</a:t>
            </a:r>
            <a:endParaRPr lang="en-GB" b="1" dirty="0" smtClean="0">
              <a:latin typeface="+mj-lt"/>
            </a:endParaRPr>
          </a:p>
          <a:p>
            <a:pPr eaLnBrk="1" fontAlgn="auto" hangingPunct="1">
              <a:spcAft>
                <a:spcPts val="0"/>
              </a:spcAft>
              <a:defRPr/>
            </a:pPr>
            <a:r>
              <a:rPr lang="ru-RU" dirty="0" smtClean="0">
                <a:latin typeface="+mj-lt"/>
              </a:rPr>
              <a:t>Нормы Конвенции применяются</a:t>
            </a:r>
            <a:endParaRPr lang="en-GB" dirty="0" smtClean="0">
              <a:latin typeface="+mj-lt"/>
            </a:endParaRPr>
          </a:p>
          <a:p>
            <a:pPr lvl="1" eaLnBrk="1" fontAlgn="auto" hangingPunct="1">
              <a:spcAft>
                <a:spcPts val="0"/>
              </a:spcAft>
              <a:defRPr/>
            </a:pPr>
            <a:r>
              <a:rPr lang="ru-RU" dirty="0" smtClean="0">
                <a:latin typeface="+mj-lt"/>
              </a:rPr>
              <a:t>Когда расследуемое преступление относится к преступлениям, перечисленным в Конвенции</a:t>
            </a:r>
            <a:endParaRPr lang="en-GB" dirty="0" smtClean="0">
              <a:latin typeface="+mj-lt"/>
            </a:endParaRPr>
          </a:p>
          <a:p>
            <a:pPr lvl="1" eaLnBrk="1" fontAlgn="auto" hangingPunct="1">
              <a:spcAft>
                <a:spcPts val="0"/>
              </a:spcAft>
              <a:defRPr/>
            </a:pPr>
            <a:r>
              <a:rPr lang="ru-RU" dirty="0" smtClean="0">
                <a:latin typeface="+mj-lt"/>
              </a:rPr>
              <a:t>При расследовании любых преступлений, если они совершены при помощи компьютерной системы</a:t>
            </a:r>
            <a:endParaRPr lang="en-GB" dirty="0" smtClean="0">
              <a:latin typeface="+mj-lt"/>
            </a:endParaRPr>
          </a:p>
          <a:p>
            <a:pPr lvl="1" eaLnBrk="1" fontAlgn="auto" hangingPunct="1">
              <a:spcAft>
                <a:spcPts val="0"/>
              </a:spcAft>
              <a:defRPr/>
            </a:pPr>
            <a:r>
              <a:rPr lang="ru-RU" dirty="0" smtClean="0">
                <a:latin typeface="+mj-lt"/>
              </a:rPr>
              <a:t>При сборе доказательств в любом расследовании, если доказательства по делу хранятся в любой цифровой записи</a:t>
            </a:r>
            <a:endParaRPr lang="en-GB" dirty="0">
              <a:latin typeface="+mj-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274638"/>
            <a:ext cx="8229600" cy="928687"/>
          </a:xfrm>
        </p:spPr>
        <p:txBody>
          <a:bodyPr rtlCol="0">
            <a:normAutofit/>
          </a:bodyPr>
          <a:lstStyle/>
          <a:p>
            <a:pPr eaLnBrk="1" fontAlgn="auto" hangingPunct="1">
              <a:spcAft>
                <a:spcPts val="0"/>
              </a:spcAft>
              <a:defRPr/>
            </a:pPr>
            <a:r>
              <a:rPr lang="ru-RU" b="1" dirty="0" smtClean="0">
                <a:effectLst>
                  <a:outerShdw blurRad="38100" dist="38100" dir="2700000" algn="tl">
                    <a:srgbClr val="C0C0C0"/>
                  </a:outerShdw>
                </a:effectLst>
              </a:rPr>
              <a:t>Статьи 16 и </a:t>
            </a:r>
            <a:r>
              <a:rPr lang="en-GB" b="1" dirty="0" smtClean="0">
                <a:effectLst>
                  <a:outerShdw blurRad="38100" dist="38100" dir="2700000" algn="tl">
                    <a:srgbClr val="C0C0C0"/>
                  </a:outerShdw>
                </a:effectLst>
              </a:rPr>
              <a:t>17</a:t>
            </a:r>
            <a:endParaRPr lang="en-GB" dirty="0"/>
          </a:p>
        </p:txBody>
      </p:sp>
      <p:sp>
        <p:nvSpPr>
          <p:cNvPr id="198659" name="Rectangle 3"/>
          <p:cNvSpPr>
            <a:spLocks noGrp="1" noChangeArrowheads="1"/>
          </p:cNvSpPr>
          <p:nvPr>
            <p:ph type="body" idx="1"/>
          </p:nvPr>
        </p:nvSpPr>
        <p:spPr>
          <a:xfrm>
            <a:off x="668338" y="1600200"/>
            <a:ext cx="7854950" cy="4525963"/>
          </a:xfrm>
        </p:spPr>
        <p:txBody>
          <a:bodyPr rtlCol="0">
            <a:normAutofit fontScale="92500"/>
          </a:bodyPr>
          <a:lstStyle/>
          <a:p>
            <a:pPr marL="0" indent="0" eaLnBrk="1" fontAlgn="auto" hangingPunct="1">
              <a:lnSpc>
                <a:spcPct val="90000"/>
              </a:lnSpc>
              <a:spcAft>
                <a:spcPts val="0"/>
              </a:spcAft>
              <a:buFont typeface="Arial"/>
              <a:buNone/>
              <a:defRPr/>
            </a:pPr>
            <a:r>
              <a:rPr lang="ru-RU" sz="2800" b="1" dirty="0" smtClean="0">
                <a:latin typeface="+mj-lt"/>
              </a:rPr>
              <a:t>Оперативное обеспечение сохранности хранимых компьютерных данных и оперативное обеспечение сохранности и раскрытия компьютерных данных</a:t>
            </a:r>
            <a:endParaRPr lang="en-GB" sz="2800" b="1" dirty="0">
              <a:latin typeface="+mj-lt"/>
            </a:endParaRPr>
          </a:p>
          <a:p>
            <a:pPr eaLnBrk="1" fontAlgn="auto" hangingPunct="1">
              <a:lnSpc>
                <a:spcPct val="90000"/>
              </a:lnSpc>
              <a:spcAft>
                <a:spcPts val="0"/>
              </a:spcAft>
              <a:buFontTx/>
              <a:buNone/>
              <a:defRPr/>
            </a:pPr>
            <a:r>
              <a:rPr lang="en-GB" sz="2400" dirty="0">
                <a:latin typeface="+mj-lt"/>
              </a:rPr>
              <a:t> </a:t>
            </a:r>
            <a:endParaRPr lang="en-GB" sz="2400" dirty="0" smtClean="0">
              <a:latin typeface="+mj-lt"/>
            </a:endParaRPr>
          </a:p>
          <a:p>
            <a:pPr eaLnBrk="1" fontAlgn="auto" hangingPunct="1">
              <a:lnSpc>
                <a:spcPct val="90000"/>
              </a:lnSpc>
              <a:spcAft>
                <a:spcPts val="0"/>
              </a:spcAft>
              <a:defRPr/>
            </a:pPr>
            <a:r>
              <a:rPr lang="ru-RU" sz="2400" dirty="0" smtClean="0">
                <a:latin typeface="+mj-lt"/>
              </a:rPr>
              <a:t>Весьма инновационные и чрезвычайно важные</a:t>
            </a:r>
            <a:endParaRPr lang="en-GB" sz="2400" dirty="0" smtClean="0">
              <a:latin typeface="+mj-lt"/>
            </a:endParaRPr>
          </a:p>
          <a:p>
            <a:pPr eaLnBrk="1" fontAlgn="auto" hangingPunct="1">
              <a:lnSpc>
                <a:spcPct val="90000"/>
              </a:lnSpc>
              <a:spcAft>
                <a:spcPts val="0"/>
              </a:spcAft>
              <a:defRPr/>
            </a:pPr>
            <a:r>
              <a:rPr lang="ru-RU" sz="2400" dirty="0" smtClean="0">
                <a:latin typeface="+mj-lt"/>
              </a:rPr>
              <a:t>Другой подход</a:t>
            </a:r>
            <a:endParaRPr lang="en-GB" sz="2400" dirty="0" smtClean="0">
              <a:latin typeface="+mj-lt"/>
            </a:endParaRPr>
          </a:p>
          <a:p>
            <a:pPr lvl="1" eaLnBrk="1" fontAlgn="auto" hangingPunct="1">
              <a:lnSpc>
                <a:spcPct val="90000"/>
              </a:lnSpc>
              <a:spcAft>
                <a:spcPts val="0"/>
              </a:spcAft>
              <a:defRPr/>
            </a:pPr>
            <a:r>
              <a:rPr lang="ru-RU" sz="2400" dirty="0" smtClean="0">
                <a:latin typeface="+mj-lt"/>
              </a:rPr>
              <a:t>Обе статьи носят оперативный характер, для того чтобы учитывать ту скорость, с которой обращается информация в цифровой среде</a:t>
            </a:r>
            <a:endParaRPr lang="en-GB" sz="2400" dirty="0" smtClean="0">
              <a:latin typeface="+mj-lt"/>
            </a:endParaRPr>
          </a:p>
          <a:p>
            <a:pPr lvl="1" eaLnBrk="1" fontAlgn="auto" hangingPunct="1">
              <a:lnSpc>
                <a:spcPct val="90000"/>
              </a:lnSpc>
              <a:spcAft>
                <a:spcPts val="0"/>
              </a:spcAft>
              <a:defRPr/>
            </a:pPr>
            <a:r>
              <a:rPr lang="ru-RU" sz="2400" dirty="0" smtClean="0">
                <a:latin typeface="+mj-lt"/>
              </a:rPr>
              <a:t>Их уровень интрузивности не очень высокий</a:t>
            </a:r>
            <a:endParaRPr lang="en-GB" sz="2400" dirty="0" smtClean="0">
              <a:latin typeface="+mj-lt"/>
            </a:endParaRPr>
          </a:p>
          <a:p>
            <a:pPr lvl="1" eaLnBrk="1" fontAlgn="auto" hangingPunct="1">
              <a:lnSpc>
                <a:spcPct val="90000"/>
              </a:lnSpc>
              <a:spcAft>
                <a:spcPts val="0"/>
              </a:spcAft>
              <a:defRPr/>
            </a:pPr>
            <a:r>
              <a:rPr lang="ru-RU" sz="2400" dirty="0" smtClean="0">
                <a:latin typeface="+mj-lt"/>
              </a:rPr>
              <a:t>Что касается трафика данных, то всегда есть положения об оперативном раскрытии</a:t>
            </a:r>
            <a:endParaRPr lang="en-GB" sz="2400" dirty="0">
              <a:latin typeface="+mj-l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ru-RU" sz="4000" b="1" dirty="0" smtClean="0"/>
              <a:t>Статья</a:t>
            </a:r>
            <a:r>
              <a:rPr lang="en-GB" sz="4000" b="1" dirty="0" smtClean="0"/>
              <a:t> 16 – </a:t>
            </a:r>
            <a:r>
              <a:rPr lang="ru-RU" sz="3600" b="1" dirty="0" smtClean="0"/>
              <a:t>Оперативное обеспечение сохранности хранимых компьютерных данных</a:t>
            </a:r>
            <a:endParaRPr lang="en-GB" sz="4000" dirty="0"/>
          </a:p>
        </p:txBody>
      </p:sp>
      <p:sp>
        <p:nvSpPr>
          <p:cNvPr id="123906" name="Rectangle 3"/>
          <p:cNvSpPr>
            <a:spLocks noGrp="1" noChangeArrowheads="1"/>
          </p:cNvSpPr>
          <p:nvPr>
            <p:ph type="body" idx="1"/>
          </p:nvPr>
        </p:nvSpPr>
        <p:spPr>
          <a:xfrm>
            <a:off x="468313" y="1646238"/>
            <a:ext cx="7988300" cy="4457700"/>
          </a:xfrm>
        </p:spPr>
        <p:txBody>
          <a:bodyPr/>
          <a:lstStyle/>
          <a:p>
            <a:pPr eaLnBrk="1" hangingPunct="1">
              <a:lnSpc>
                <a:spcPct val="90000"/>
              </a:lnSpc>
              <a:buFontTx/>
              <a:buNone/>
            </a:pPr>
            <a:r>
              <a:rPr lang="en-GB" sz="3000" dirty="0" smtClean="0"/>
              <a:t>1	</a:t>
            </a:r>
            <a:r>
              <a:rPr lang="ru-RU" sz="2800" dirty="0" smtClean="0"/>
              <a:t> Каждая Сторона принимает законодательные и иные меры, необходимые для того, </a:t>
            </a:r>
            <a:r>
              <a:rPr lang="ru-RU" sz="2800" b="1" dirty="0" smtClean="0"/>
              <a:t>чтобы ее компетентные органы имели возможность путем выпуска распоряжений или иным образом оперативно обеспечивать сохранность конкретных компьютерных данных</a:t>
            </a:r>
            <a:r>
              <a:rPr lang="ru-RU" sz="2800" dirty="0" smtClean="0"/>
              <a:t>, включая данные о потоках информации, которые хранятся в компьютерной системе, в частности, когда имеются основания полагать, что эти компьютерные данные особенно подвержены риску утраты или изменения</a:t>
            </a:r>
            <a:r>
              <a:rPr lang="en-GB" sz="3000" dirty="0" smtClean="0"/>
              <a: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fontScale="70000" lnSpcReduction="20000"/>
          </a:bodyPr>
          <a:lstStyle/>
          <a:p>
            <a:pPr eaLnBrk="1" fontAlgn="auto" hangingPunct="1">
              <a:spcAft>
                <a:spcPts val="0"/>
              </a:spcAft>
              <a:buFont typeface="Arial"/>
              <a:buNone/>
              <a:defRPr/>
            </a:pPr>
            <a:r>
              <a:rPr lang="en-GB" dirty="0" smtClean="0"/>
              <a:t>2	</a:t>
            </a:r>
            <a:r>
              <a:rPr lang="ru-RU" dirty="0" smtClean="0"/>
              <a:t> Если Сторона реализует положения приведенного выше пункта 1 посредством выпуска распоряжения какому - либо лицу об обеспечении сохранности конкретных хранимых компьютерных данных, находящихся во владении или под контролем этого лица, то эта Сторона принимает такие законодательные и иные меры, какие могут быть необходимы для того, чтобы </a:t>
            </a:r>
            <a:r>
              <a:rPr lang="ru-RU" b="1" dirty="0" smtClean="0"/>
              <a:t>обязать данное лицо хранить эти компьютерные данные и обеспечивать их целостность в течение необходимого периода времени, не превышающего девяноста дней</a:t>
            </a:r>
            <a:r>
              <a:rPr lang="ru-RU" dirty="0" smtClean="0"/>
              <a:t>, с тем чтобы компетентные органы могли добиться раскрытия этих компьютерных данных. Сторона может предусмотреть возможность последующего продления действия такого распоряжения</a:t>
            </a:r>
            <a:r>
              <a:rPr lang="en-GB" dirty="0" smtClean="0"/>
              <a:t>.</a:t>
            </a:r>
            <a:endParaRPr lang="en-US" dirty="0"/>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ru-RU" sz="4000" b="1" dirty="0" smtClean="0"/>
              <a:t>Статья</a:t>
            </a:r>
            <a:r>
              <a:rPr lang="en-GB" sz="4000" b="1" dirty="0" smtClean="0"/>
              <a:t> 16 – </a:t>
            </a:r>
            <a:r>
              <a:rPr lang="ru-RU" sz="4000" b="1" dirty="0" smtClean="0"/>
              <a:t>Оперативное обеспечение сохранности хранимых компьютерных данных</a:t>
            </a:r>
            <a:endParaRPr lang="en-GB" sz="4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1796</Words>
  <Application>Microsoft Office PowerPoint</Application>
  <PresentationFormat>On-screen Show (4:3)</PresentationFormat>
  <Paragraphs>167</Paragraphs>
  <Slides>35</Slides>
  <Notes>22</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Вводный учебный курс  по киберпреступности  для судей и прокуроров</vt:lpstr>
      <vt:lpstr>Повестка дня</vt:lpstr>
      <vt:lpstr>Задачи сессии</vt:lpstr>
      <vt:lpstr>PowerPoint Presentation</vt:lpstr>
      <vt:lpstr>Часть один  Процессуальные положения  Будапештской конвенции</vt:lpstr>
      <vt:lpstr>Процессуальные нормы</vt:lpstr>
      <vt:lpstr>Статьи 16 и 17</vt:lpstr>
      <vt:lpstr>Статья 16 – Оперативное обеспечение сохранности хранимых компьютерных данных</vt:lpstr>
      <vt:lpstr>Статья 16 – Оперативное обеспечение сохранности хранимых компьютерных данных</vt:lpstr>
      <vt:lpstr> Статья 17 – Оперативное обеспечение сохранности и частичное раскрытие данных о потоках информации </vt:lpstr>
      <vt:lpstr>Статья 18</vt:lpstr>
      <vt:lpstr>Статья 18 - Распоряжение о предъявлении</vt:lpstr>
      <vt:lpstr>Статья 18 - Распоряжение о предъявлении</vt:lpstr>
      <vt:lpstr>Статья 19</vt:lpstr>
      <vt:lpstr>Статья 19</vt:lpstr>
      <vt:lpstr>Статья 19  Обыск и выемка хранимых компьютерных данных</vt:lpstr>
      <vt:lpstr>Статья 19  Обыск и выемка хранимых компьютерных данных</vt:lpstr>
      <vt:lpstr>Статья 19  Обыск и выемка хранимых компьютерных данных</vt:lpstr>
      <vt:lpstr>Статья 19 Обыск и выемка хранимых компьютерных данных</vt:lpstr>
      <vt:lpstr>Статья 20 Сбор в режиме реального времени данных о потоках информации</vt:lpstr>
      <vt:lpstr>Статья 21 Перехват данных о содержании</vt:lpstr>
      <vt:lpstr>PowerPoint Presentation</vt:lpstr>
      <vt:lpstr>Часть два Процессуальные положения национального права</vt:lpstr>
      <vt:lpstr>PowerPoint Presentation</vt:lpstr>
      <vt:lpstr>Сфера действия национальных процессуальных положений</vt:lpstr>
      <vt:lpstr>Оперативное сохранение записанных компьютерных данных</vt:lpstr>
      <vt:lpstr>Оперативное сохранение и частичное раскрытие потока данных</vt:lpstr>
      <vt:lpstr>Распоряжение о предъявлении</vt:lpstr>
      <vt:lpstr>Обыск и выемка хранимых компьютерных данных</vt:lpstr>
      <vt:lpstr>Сбор данных о трафике в реальном времени</vt:lpstr>
      <vt:lpstr>Перехват данных о содержании</vt:lpstr>
      <vt:lpstr>PowerPoint Presentation</vt:lpstr>
      <vt:lpstr>Часть 3  Резюме</vt:lpstr>
      <vt:lpstr>Резюме</vt:lpstr>
      <vt:lpstr>PowerPoint Presentation</vt:lpstr>
    </vt:vector>
  </TitlesOfParts>
  <Company>Technology Risk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Nigel Jones</dc:creator>
  <cp:lastModifiedBy>LIPARA Ramona</cp:lastModifiedBy>
  <cp:revision>53</cp:revision>
  <dcterms:created xsi:type="dcterms:W3CDTF">2012-01-28T17:11:27Z</dcterms:created>
  <dcterms:modified xsi:type="dcterms:W3CDTF">2014-11-10T19:31:19Z</dcterms:modified>
</cp:coreProperties>
</file>